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2.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3.xml" ContentType="application/vnd.openxmlformats-officedocument.presentationml.notesSlide+xml"/>
  <Override PartName="/ppt/comments/comment7.xml" ContentType="application/vnd.openxmlformats-officedocument.presentationml.comments+xml"/>
  <Override PartName="/ppt/notesSlides/notesSlide4.xml" ContentType="application/vnd.openxmlformats-officedocument.presentationml.notesSlide+xml"/>
  <Override PartName="/ppt/comments/comment8.xml" ContentType="application/vnd.openxmlformats-officedocument.presentationml.comments+xml"/>
  <Override PartName="/ppt/notesSlides/notesSlide5.xml" ContentType="application/vnd.openxmlformats-officedocument.presentationml.notesSlide+xml"/>
  <Override PartName="/ppt/comments/comment9.xml" ContentType="application/vnd.openxmlformats-officedocument.presentationml.comments+xml"/>
  <Override PartName="/ppt/notesSlides/notesSlide6.xml" ContentType="application/vnd.openxmlformats-officedocument.presentationml.notesSlide+xml"/>
  <Override PartName="/ppt/comments/comment10.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11.xml" ContentType="application/vnd.openxmlformats-officedocument.presentationml.comments+xml"/>
  <Override PartName="/ppt/notesSlides/notesSlide10.xml" ContentType="application/vnd.openxmlformats-officedocument.presentationml.notesSlide+xml"/>
  <Override PartName="/ppt/comments/comment12.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3.xml" ContentType="application/vnd.openxmlformats-officedocument.presentationml.comments+xml"/>
  <Override PartName="/ppt/notesSlides/notesSlide14.xml" ContentType="application/vnd.openxmlformats-officedocument.presentationml.notesSlide+xml"/>
  <Override PartName="/ppt/comments/comment14.xml" ContentType="application/vnd.openxmlformats-officedocument.presentationml.comments+xml"/>
  <Override PartName="/ppt/notesSlides/notesSlide15.xml" ContentType="application/vnd.openxmlformats-officedocument.presentationml.notesSlide+xml"/>
  <Override PartName="/ppt/comments/comment15.xml" ContentType="application/vnd.openxmlformats-officedocument.presentationml.comments+xml"/>
  <Override PartName="/ppt/comments/comment16.xml" ContentType="application/vnd.openxmlformats-officedocument.presentationml.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7.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8.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81"/>
  </p:notesMasterIdLst>
  <p:sldIdLst>
    <p:sldId id="2695" r:id="rId5"/>
    <p:sldId id="2696" r:id="rId6"/>
    <p:sldId id="2698" r:id="rId7"/>
    <p:sldId id="2675" r:id="rId8"/>
    <p:sldId id="2707" r:id="rId9"/>
    <p:sldId id="2699" r:id="rId10"/>
    <p:sldId id="2700" r:id="rId11"/>
    <p:sldId id="2701" r:id="rId12"/>
    <p:sldId id="2702" r:id="rId13"/>
    <p:sldId id="2703" r:id="rId14"/>
    <p:sldId id="2691" r:id="rId15"/>
    <p:sldId id="2704" r:id="rId16"/>
    <p:sldId id="2705" r:id="rId17"/>
    <p:sldId id="2706" r:id="rId18"/>
    <p:sldId id="2712" r:id="rId19"/>
    <p:sldId id="2713" r:id="rId20"/>
    <p:sldId id="2714" r:id="rId21"/>
    <p:sldId id="2715" r:id="rId22"/>
    <p:sldId id="2716" r:id="rId23"/>
    <p:sldId id="2717" r:id="rId24"/>
    <p:sldId id="2718" r:id="rId25"/>
    <p:sldId id="2719" r:id="rId26"/>
    <p:sldId id="2720" r:id="rId27"/>
    <p:sldId id="2723" r:id="rId28"/>
    <p:sldId id="2721" r:id="rId29"/>
    <p:sldId id="2722" r:id="rId30"/>
    <p:sldId id="2724" r:id="rId31"/>
    <p:sldId id="2725" r:id="rId32"/>
    <p:sldId id="2726" r:id="rId33"/>
    <p:sldId id="2727" r:id="rId34"/>
    <p:sldId id="2728" r:id="rId35"/>
    <p:sldId id="2729" r:id="rId36"/>
    <p:sldId id="2730" r:id="rId37"/>
    <p:sldId id="2731" r:id="rId38"/>
    <p:sldId id="2732" r:id="rId39"/>
    <p:sldId id="2733" r:id="rId40"/>
    <p:sldId id="2734" r:id="rId41"/>
    <p:sldId id="2735" r:id="rId42"/>
    <p:sldId id="2736" r:id="rId43"/>
    <p:sldId id="2737" r:id="rId44"/>
    <p:sldId id="2738" r:id="rId45"/>
    <p:sldId id="2739" r:id="rId46"/>
    <p:sldId id="2740" r:id="rId47"/>
    <p:sldId id="2741" r:id="rId48"/>
    <p:sldId id="2746" r:id="rId49"/>
    <p:sldId id="2773" r:id="rId50"/>
    <p:sldId id="2774" r:id="rId51"/>
    <p:sldId id="2775" r:id="rId52"/>
    <p:sldId id="2776" r:id="rId53"/>
    <p:sldId id="2777" r:id="rId54"/>
    <p:sldId id="2778" r:id="rId55"/>
    <p:sldId id="2780" r:id="rId56"/>
    <p:sldId id="2779" r:id="rId57"/>
    <p:sldId id="2781" r:id="rId58"/>
    <p:sldId id="2742" r:id="rId59"/>
    <p:sldId id="2709" r:id="rId60"/>
    <p:sldId id="2754" r:id="rId61"/>
    <p:sldId id="2755" r:id="rId62"/>
    <p:sldId id="2756" r:id="rId63"/>
    <p:sldId id="2757" r:id="rId64"/>
    <p:sldId id="2761" r:id="rId65"/>
    <p:sldId id="2762" r:id="rId66"/>
    <p:sldId id="2758" r:id="rId67"/>
    <p:sldId id="2759" r:id="rId68"/>
    <p:sldId id="2763" r:id="rId69"/>
    <p:sldId id="2764" r:id="rId70"/>
    <p:sldId id="2765" r:id="rId71"/>
    <p:sldId id="2766" r:id="rId72"/>
    <p:sldId id="2768" r:id="rId73"/>
    <p:sldId id="2769" r:id="rId74"/>
    <p:sldId id="2753" r:id="rId75"/>
    <p:sldId id="2708" r:id="rId76"/>
    <p:sldId id="2710" r:id="rId77"/>
    <p:sldId id="2770" r:id="rId78"/>
    <p:sldId id="2771" r:id="rId79"/>
    <p:sldId id="2672" r:id="rId80"/>
  </p:sldIdLst>
  <p:sldSz cx="9144000" cy="5476875"/>
  <p:notesSz cx="6858000" cy="9144000"/>
  <p:custDataLst>
    <p:tags r:id="rId8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dhya" initials="S" lastIdx="47" clrIdx="0"/>
  <p:cmAuthor id="7" name="Satheesh" initials="S [2]" lastIdx="4" clrIdx="7">
    <p:extLst>
      <p:ext uri="{19B8F6BF-5375-455C-9EA6-DF929625EA0E}">
        <p15:presenceInfo xmlns:p15="http://schemas.microsoft.com/office/powerpoint/2012/main" userId="Satheesh" providerId="None"/>
      </p:ext>
    </p:extLst>
  </p:cmAuthor>
  <p:cmAuthor id="1" name="N.Gitika" initials="N" lastIdx="2" clrIdx="1">
    <p:extLst>
      <p:ext uri="{19B8F6BF-5375-455C-9EA6-DF929625EA0E}">
        <p15:presenceInfo xmlns:p15="http://schemas.microsoft.com/office/powerpoint/2012/main" userId="S-1-5-21-4085832065-3564367350-3435197298-1199" providerId="AD"/>
      </p:ext>
    </p:extLst>
  </p:cmAuthor>
  <p:cmAuthor id="8" name="Haag, Jane" initials="HJ" lastIdx="4" clrIdx="8">
    <p:extLst>
      <p:ext uri="{19B8F6BF-5375-455C-9EA6-DF929625EA0E}">
        <p15:presenceInfo xmlns:p15="http://schemas.microsoft.com/office/powerpoint/2012/main" userId="S::jane.haag@ecolab.com::8c724ab0-739b-4e82-a401-412ffbe2e993" providerId="AD"/>
      </p:ext>
    </p:extLst>
  </p:cmAuthor>
  <p:cmAuthor id="2" name="Anindita Ravishankar" initials="AR" lastIdx="13" clrIdx="2"/>
  <p:cmAuthor id="9" name="Chris Kamerbeek" initials="CK" lastIdx="91" clrIdx="9">
    <p:extLst>
      <p:ext uri="{19B8F6BF-5375-455C-9EA6-DF929625EA0E}">
        <p15:presenceInfo xmlns:p15="http://schemas.microsoft.com/office/powerpoint/2012/main" userId="66b7df98f220c46a" providerId="Windows Live"/>
      </p:ext>
    </p:extLst>
  </p:cmAuthor>
  <p:cmAuthor id="3" name="Satheesh" initials="S" lastIdx="2" clrIdx="3">
    <p:extLst>
      <p:ext uri="{19B8F6BF-5375-455C-9EA6-DF929625EA0E}">
        <p15:presenceInfo xmlns:p15="http://schemas.microsoft.com/office/powerpoint/2012/main" userId="S-1-5-21-4085832065-3564367350-3435197298-1354" providerId="AD"/>
      </p:ext>
    </p:extLst>
  </p:cmAuthor>
  <p:cmAuthor id="10" name="Maanasa Nimishakavi" initials="MN" lastIdx="8" clrIdx="10">
    <p:extLst>
      <p:ext uri="{19B8F6BF-5375-455C-9EA6-DF929625EA0E}">
        <p15:presenceInfo xmlns:p15="http://schemas.microsoft.com/office/powerpoint/2012/main" userId="Maanasa Nimishakavi" providerId="None"/>
      </p:ext>
    </p:extLst>
  </p:cmAuthor>
  <p:cmAuthor id="4" name="Sergio Delgado" initials="SD" lastIdx="1" clrIdx="4">
    <p:extLst>
      <p:ext uri="{19B8F6BF-5375-455C-9EA6-DF929625EA0E}">
        <p15:presenceInfo xmlns:p15="http://schemas.microsoft.com/office/powerpoint/2012/main" userId="S-1-5-21-329068152-789336058-725345543-328521" providerId="AD"/>
      </p:ext>
    </p:extLst>
  </p:cmAuthor>
  <p:cmAuthor id="11" name="Nazmeen" initials="N" lastIdx="98" clrIdx="11">
    <p:extLst>
      <p:ext uri="{19B8F6BF-5375-455C-9EA6-DF929625EA0E}">
        <p15:presenceInfo xmlns:p15="http://schemas.microsoft.com/office/powerpoint/2012/main" userId="S::nazmeen.sultana@commlabindia.com::037b435e-1e81-4ed5-8399-a7766e37ffd8" providerId="AD"/>
      </p:ext>
    </p:extLst>
  </p:cmAuthor>
  <p:cmAuthor id="5" name="Shweta Vyas" initials="SV" lastIdx="122" clrIdx="5">
    <p:extLst>
      <p:ext uri="{19B8F6BF-5375-455C-9EA6-DF929625EA0E}">
        <p15:presenceInfo xmlns:p15="http://schemas.microsoft.com/office/powerpoint/2012/main" userId="S-1-5-21-4085832065-3564367350-3435197298-1200" providerId="AD"/>
      </p:ext>
    </p:extLst>
  </p:cmAuthor>
  <p:cmAuthor id="6" name="Shalini" initials="S" lastIdx="111" clrIdx="6">
    <p:extLst>
      <p:ext uri="{19B8F6BF-5375-455C-9EA6-DF929625EA0E}">
        <p15:presenceInfo xmlns:p15="http://schemas.microsoft.com/office/powerpoint/2012/main" userId="S-1-5-21-4085832065-3564367350-3435197298-18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6C6D72"/>
    <a:srgbClr val="0563C1"/>
    <a:srgbClr val="0575C1"/>
    <a:srgbClr val="51BCEC"/>
    <a:srgbClr val="F8FCFE"/>
    <a:srgbClr val="86878B"/>
    <a:srgbClr val="FFFFFF"/>
    <a:srgbClr val="87888C"/>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831" autoAdjust="0"/>
    <p:restoredTop sz="65452" autoAdjust="0"/>
  </p:normalViewPr>
  <p:slideViewPr>
    <p:cSldViewPr>
      <p:cViewPr varScale="1">
        <p:scale>
          <a:sx n="70" d="100"/>
          <a:sy n="70" d="100"/>
        </p:scale>
        <p:origin x="917" y="43"/>
      </p:cViewPr>
      <p:guideLst>
        <p:guide orient="horz" pos="1725"/>
        <p:guide pos="2880"/>
      </p:guideLst>
    </p:cSldViewPr>
  </p:slideViewPr>
  <p:outlineViewPr>
    <p:cViewPr>
      <p:scale>
        <a:sx n="33" d="100"/>
        <a:sy n="33" d="100"/>
      </p:scale>
      <p:origin x="36" y="21240"/>
    </p:cViewPr>
  </p:outlineViewPr>
  <p:notesTextViewPr>
    <p:cViewPr>
      <p:scale>
        <a:sx n="100" d="100"/>
        <a:sy n="100" d="100"/>
      </p:scale>
      <p:origin x="0" y="0"/>
    </p:cViewPr>
  </p:notesTextViewPr>
  <p:sorterViewPr>
    <p:cViewPr varScale="1">
      <p:scale>
        <a:sx n="1" d="1"/>
        <a:sy n="1" d="1"/>
      </p:scale>
      <p:origin x="0" y="-16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86"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tags" Target="tags/tag1.xml"/></Relationships>
</file>

<file path=ppt/comments/comment1.xml><?xml version="1.0" encoding="utf-8"?>
<p:cmLst xmlns:a="http://schemas.openxmlformats.org/drawingml/2006/main" xmlns:r="http://schemas.openxmlformats.org/officeDocument/2006/relationships" xmlns:p="http://schemas.openxmlformats.org/presentationml/2006/main">
  <p:cm authorId="11" dt="2020-10-12T10:34:00.521" idx="71">
    <p:pos x="10" y="10"/>
    <p:text>delete all the images ......use  only this image</p:text>
    <p:extLst>
      <p:ext uri="{C676402C-5697-4E1C-873F-D02D1690AC5C}">
        <p15:threadingInfo xmlns:p15="http://schemas.microsoft.com/office/powerpoint/2012/main" timeZoneBias="-330"/>
      </p:ext>
    </p:extLst>
  </p:cm>
  <p:cm authorId="11" dt="2020-10-12T11:34:09.362" idx="78">
    <p:pos x="2424" y="3006"/>
    <p:text>check Global</p:text>
    <p:extLst>
      <p:ext uri="{C676402C-5697-4E1C-873F-D02D1690AC5C}">
        <p15:threadingInfo xmlns:p15="http://schemas.microsoft.com/office/powerpoint/2012/main" timeZoneBias="-330"/>
      </p:ext>
    </p:extLst>
  </p:cm>
  <p:cm authorId="11" dt="2020-10-12T11:34:43.542" idx="80">
    <p:pos x="2146" y="2860"/>
    <p:text>change in the GUI as well</p:text>
    <p:extLst>
      <p:ext uri="{C676402C-5697-4E1C-873F-D02D1690AC5C}">
        <p15:threadingInfo xmlns:p15="http://schemas.microsoft.com/office/powerpoint/2012/main" timeZoneBias="-33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1" dt="2020-10-12T11:45:26.453" idx="89">
    <p:pos x="4320" y="564"/>
    <p:text/>
    <p:extLst>
      <p:ext uri="{C676402C-5697-4E1C-873F-D02D1690AC5C}">
        <p15:threadingInfo xmlns:p15="http://schemas.microsoft.com/office/powerpoint/2012/main" timeZoneBias="-33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1" dt="2020-10-12T11:45:44.957" idx="90">
    <p:pos x="6456" y="36"/>
    <p:text>change slide numbers accordingly</p:text>
    <p:extLst>
      <p:ext uri="{C676402C-5697-4E1C-873F-D02D1690AC5C}">
        <p15:threadingInfo xmlns:p15="http://schemas.microsoft.com/office/powerpoint/2012/main" timeZoneBias="-33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1" dt="2020-10-12T11:48:26.879" idx="91">
    <p:pos x="5082" y="1950"/>
    <p:text>delete</p:text>
    <p:extLst>
      <p:ext uri="{C676402C-5697-4E1C-873F-D02D1690AC5C}">
        <p15:threadingInfo xmlns:p15="http://schemas.microsoft.com/office/powerpoint/2012/main" timeZoneBias="-33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1" dt="2020-10-12T11:49:57.747" idx="93">
    <p:pos x="3004" y="2224"/>
    <p:text>update feedback</p:text>
    <p:extLst>
      <p:ext uri="{C676402C-5697-4E1C-873F-D02D1690AC5C}">
        <p15:threadingInfo xmlns:p15="http://schemas.microsoft.com/office/powerpoint/2012/main" timeZoneBias="-330"/>
      </p:ext>
    </p:extLst>
  </p:cm>
  <p:cm authorId="11" dt="2020-10-12T11:50:37.655" idx="94">
    <p:pos x="4570" y="448"/>
    <p:text>OST</p:text>
    <p:extLst>
      <p:ext uri="{C676402C-5697-4E1C-873F-D02D1690AC5C}">
        <p15:threadingInfo xmlns:p15="http://schemas.microsoft.com/office/powerpoint/2012/main" timeZoneBias="-33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1" dt="2020-10-12T11:51:27.653" idx="95">
    <p:pos x="5076" y="2574"/>
    <p:text>delete</p:text>
    <p:extLst>
      <p:ext uri="{C676402C-5697-4E1C-873F-D02D1690AC5C}">
        <p15:threadingInfo xmlns:p15="http://schemas.microsoft.com/office/powerpoint/2012/main" timeZoneBias="-33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1" dt="2020-10-12T11:28:55.993" idx="75">
    <p:pos x="6456" y="36"/>
    <p:text>change slide numbers accordingly</p:text>
    <p:extLst>
      <p:ext uri="{C676402C-5697-4E1C-873F-D02D1690AC5C}">
        <p15:threadingInfo xmlns:p15="http://schemas.microsoft.com/office/powerpoint/2012/main" timeZoneBias="-33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11" dt="2020-10-12T11:54:01.471" idx="97">
    <p:pos x="5556" y="2220"/>
    <p:text>delete</p:text>
    <p:extLst>
      <p:ext uri="{C676402C-5697-4E1C-873F-D02D1690AC5C}">
        <p15:threadingInfo xmlns:p15="http://schemas.microsoft.com/office/powerpoint/2012/main" timeZoneBias="-33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11" dt="2020-10-12T11:31:17.268" idx="76">
    <p:pos x="6082" y="-32"/>
    <p:text>page numbers</p:text>
    <p:extLst>
      <p:ext uri="{C676402C-5697-4E1C-873F-D02D1690AC5C}">
        <p15:threadingInfo xmlns:p15="http://schemas.microsoft.com/office/powerpoint/2012/main" timeZoneBias="-330"/>
      </p:ext>
    </p:extLst>
  </p:cm>
  <p:cm authorId="11" dt="2020-10-12T11:53:46.886" idx="96">
    <p:pos x="3868" y="676"/>
    <p:text/>
    <p:extLst>
      <p:ext uri="{C676402C-5697-4E1C-873F-D02D1690AC5C}">
        <p15:threadingInfo xmlns:p15="http://schemas.microsoft.com/office/powerpoint/2012/main" timeZoneBias="-33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11" dt="2020-10-12T12:06:20.279" idx="98">
    <p:pos x="3566" y="3051"/>
    <p:text/>
    <p:extLst>
      <p:ext uri="{C676402C-5697-4E1C-873F-D02D1690AC5C}">
        <p15:threadingInfo xmlns:p15="http://schemas.microsoft.com/office/powerpoint/2012/main" timeZoneBias="-33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1" dt="2020-10-12T11:22:24.994" idx="72">
    <p:pos x="4368" y="2154"/>
    <p:text>capitalize the letters</p:text>
    <p:extLst>
      <p:ext uri="{C676402C-5697-4E1C-873F-D02D1690AC5C}">
        <p15:threadingInfo xmlns:p15="http://schemas.microsoft.com/office/powerpoint/2012/main" timeZoneBias="-33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1" dt="2020-10-12T11:23:01.098" idx="73">
    <p:pos x="4248" y="2016"/>
    <p:text>move third party details before how to get help</p:text>
    <p:extLst>
      <p:ext uri="{C676402C-5697-4E1C-873F-D02D1690AC5C}">
        <p15:threadingInfo xmlns:p15="http://schemas.microsoft.com/office/powerpoint/2012/main" timeZoneBias="-330"/>
      </p:ext>
    </p:extLst>
  </p:cm>
  <p:cm authorId="11" dt="2020-10-12T11:23:24.085" idx="74">
    <p:pos x="2908" y="1984"/>
    <p:text>change the slides as well in the branching</p:text>
    <p:extLst>
      <p:ext uri="{C676402C-5697-4E1C-873F-D02D1690AC5C}">
        <p15:threadingInfo xmlns:p15="http://schemas.microsoft.com/office/powerpoint/2012/main" timeZoneBias="-330"/>
      </p:ext>
    </p:extLst>
  </p:cm>
  <p:cm authorId="11" dt="2020-10-12T11:40:03.520" idx="81">
    <p:pos x="1456" y="2326"/>
    <p:text>Global: if 'A' is capital make C also 'C' capital</p:text>
    <p:extLst>
      <p:ext uri="{C676402C-5697-4E1C-873F-D02D1690AC5C}">
        <p15:threadingInfo xmlns:p15="http://schemas.microsoft.com/office/powerpoint/2012/main" timeZoneBias="-330"/>
      </p:ext>
    </p:extLst>
  </p:cm>
  <p:cm authorId="11" dt="2020-10-12T11:40:56.281" idx="82">
    <p:pos x="1456" y="2422"/>
    <p:text>Anti-Corruption</p:text>
    <p:extLst>
      <p:ext uri="{C676402C-5697-4E1C-873F-D02D1690AC5C}">
        <p15:threadingInfo xmlns:p15="http://schemas.microsoft.com/office/powerpoint/2012/main" timeZoneBias="-330">
          <p15:parentCm authorId="11" idx="81"/>
        </p15:threadingInfo>
      </p:ext>
    </p:extLst>
  </p:cm>
  <p:cm authorId="11" dt="2020-10-12T11:40:56.414" idx="83">
    <p:pos x="10" y="10"/>
    <p:text>otherwise both can be small 'anti-corruption'</p:text>
    <p:extLst>
      <p:ext uri="{C676402C-5697-4E1C-873F-D02D1690AC5C}">
        <p15:threadingInfo xmlns:p15="http://schemas.microsoft.com/office/powerpoint/2012/main" timeZoneBias="-33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1" dt="2020-10-12T11:41:33.066" idx="84">
    <p:pos x="1608" y="126"/>
    <p:text/>
    <p:extLst>
      <p:ext uri="{C676402C-5697-4E1C-873F-D02D1690AC5C}">
        <p15:threadingInfo xmlns:p15="http://schemas.microsoft.com/office/powerpoint/2012/main" timeZoneBias="-33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1" dt="2020-10-12T11:41:50.189" idx="85">
    <p:pos x="4188" y="726"/>
    <p:text/>
    <p:extLst>
      <p:ext uri="{C676402C-5697-4E1C-873F-D02D1690AC5C}">
        <p15:threadingInfo xmlns:p15="http://schemas.microsoft.com/office/powerpoint/2012/main" timeZoneBias="-33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1" dt="2020-10-12T11:33:05.941" idx="77">
    <p:pos x="5580" y="1218"/>
    <p:text>OST</p:text>
    <p:extLst>
      <p:ext uri="{C676402C-5697-4E1C-873F-D02D1690AC5C}">
        <p15:threadingInfo xmlns:p15="http://schemas.microsoft.com/office/powerpoint/2012/main" timeZoneBias="-33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1" dt="2020-10-12T11:43:04.091" idx="86">
    <p:pos x="5580" y="2820"/>
    <p:text>delete</p:text>
    <p:extLst>
      <p:ext uri="{C676402C-5697-4E1C-873F-D02D1690AC5C}">
        <p15:threadingInfo xmlns:p15="http://schemas.microsoft.com/office/powerpoint/2012/main" timeZoneBias="-33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1" dt="2020-10-12T11:43:49.086" idx="87">
    <p:pos x="3786" y="1542"/>
    <p:text/>
    <p:extLst>
      <p:ext uri="{C676402C-5697-4E1C-873F-D02D1690AC5C}">
        <p15:threadingInfo xmlns:p15="http://schemas.microsoft.com/office/powerpoint/2012/main" timeZoneBias="-33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1" dt="2020-10-12T11:44:45.794" idx="88">
    <p:pos x="6192" y="141"/>
    <p:text>delete this scenario</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08614-EF20-491B-9041-490F0D4D5BF0}" type="datetimeFigureOut">
              <a:rPr lang="en-US" smtClean="0"/>
              <a:t>10/12/2020</a:t>
            </a:fld>
            <a:endParaRPr lang="en-US" dirty="0"/>
          </a:p>
        </p:txBody>
      </p:sp>
      <p:sp>
        <p:nvSpPr>
          <p:cNvPr id="4" name="Slide Image Placeholder 3"/>
          <p:cNvSpPr>
            <a:spLocks noGrp="1" noRot="1" noChangeAspect="1"/>
          </p:cNvSpPr>
          <p:nvPr>
            <p:ph type="sldImg" idx="2"/>
          </p:nvPr>
        </p:nvSpPr>
        <p:spPr>
          <a:xfrm>
            <a:off x="852488" y="1143000"/>
            <a:ext cx="51530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8E1A3-39ED-458C-82B3-5B0F8FCAF12B}" type="slidenum">
              <a:rPr lang="en-US" smtClean="0"/>
              <a:t>‹#›</a:t>
            </a:fld>
            <a:endParaRPr lang="en-US" dirty="0"/>
          </a:p>
        </p:txBody>
      </p:sp>
    </p:spTree>
    <p:extLst>
      <p:ext uri="{BB962C8B-B14F-4D97-AF65-F5344CB8AC3E}">
        <p14:creationId xmlns:p14="http://schemas.microsoft.com/office/powerpoint/2010/main" val="70037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\\NTD\\ show each image in full screen 1</a:t>
            </a:r>
            <a:r>
              <a:rPr lang="en-US" baseline="30000" dirty="0"/>
              <a:t>st</a:t>
            </a:r>
            <a:r>
              <a:rPr lang="en-US" dirty="0"/>
              <a:t> in animation and then build this slide</a:t>
            </a:r>
          </a:p>
        </p:txBody>
      </p:sp>
      <p:sp>
        <p:nvSpPr>
          <p:cNvPr id="4" name="Slide Number Placeholder 3"/>
          <p:cNvSpPr>
            <a:spLocks noGrp="1"/>
          </p:cNvSpPr>
          <p:nvPr>
            <p:ph type="sldNum" sz="quarter" idx="5"/>
          </p:nvPr>
        </p:nvSpPr>
        <p:spPr/>
        <p:txBody>
          <a:bodyPr/>
          <a:lstStyle/>
          <a:p>
            <a:fld id="{26F8E1A3-39ED-458C-82B3-5B0F8FCAF12B}" type="slidenum">
              <a:rPr lang="en-US" smtClean="0"/>
              <a:t>1</a:t>
            </a:fld>
            <a:endParaRPr lang="en-US" dirty="0"/>
          </a:p>
        </p:txBody>
      </p:sp>
    </p:spTree>
    <p:extLst>
      <p:ext uri="{BB962C8B-B14F-4D97-AF65-F5344CB8AC3E}">
        <p14:creationId xmlns:p14="http://schemas.microsoft.com/office/powerpoint/2010/main" val="5073792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a:t>
            </a:r>
          </a:p>
          <a:p>
            <a:pPr marL="0" marR="0">
              <a:lnSpc>
                <a:spcPct val="107000"/>
              </a:lnSpc>
              <a:spcBef>
                <a:spcPts val="0"/>
              </a:spcBef>
              <a:spcAft>
                <a:spcPts val="800"/>
              </a:spcAft>
            </a:pPr>
            <a:r>
              <a:rPr lang="en-US" sz="2800" b="1" i="0" dirty="0">
                <a:solidFill>
                  <a:srgbClr val="313537"/>
                </a:solidFill>
                <a:effectLst/>
                <a:latin typeface="Lato"/>
              </a:rPr>
              <a:t>The payment is not permitted because it would be considered a facilitation payment. The payment would be intended to achieve a business advantage using undocumented means directly to a government employee.</a:t>
            </a:r>
          </a:p>
          <a:p>
            <a:pPr marL="0" marR="0">
              <a:lnSpc>
                <a:spcPct val="107000"/>
              </a:lnSpc>
              <a:spcBef>
                <a:spcPts val="0"/>
              </a:spcBef>
              <a:spcAft>
                <a:spcPts val="800"/>
              </a:spcAft>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2800" b="1" i="0" dirty="0">
                <a:solidFill>
                  <a:srgbClr val="313537"/>
                </a:solidFill>
                <a:effectLst/>
                <a:latin typeface="Lato"/>
              </a:rPr>
              <a:t>The payment is not permitted because it would be considered a facilitation payment. The payment would be intended to achieve a business advantage using undocumented means directly to a government employee.</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30</a:t>
            </a:fld>
            <a:endParaRPr lang="en-US" dirty="0"/>
          </a:p>
        </p:txBody>
      </p:sp>
    </p:spTree>
    <p:extLst>
      <p:ext uri="{BB962C8B-B14F-4D97-AF65-F5344CB8AC3E}">
        <p14:creationId xmlns:p14="http://schemas.microsoft.com/office/powerpoint/2010/main" val="33594880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a:t>
            </a:r>
          </a:p>
          <a:p>
            <a:pPr marL="0" marR="0">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As long as pre-approved through the sponsored travel process,</a:t>
            </a:r>
            <a:r>
              <a:rPr lang="en-US" sz="1800" b="1"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paying for legitimate business travel expenses is OK and should be paid directly by Ecolab to the provider. No benefits should be given to family members, and no walking around money should be provided.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As long as pre-approved through the sponsored travel process,</a:t>
            </a:r>
            <a:r>
              <a:rPr lang="en-US" sz="1800" b="1" dirty="0">
                <a:effectLst/>
                <a:latin typeface="Verdana" panose="020B0604030504040204" pitchFamily="34" charset="0"/>
                <a:ea typeface="Calibri" panose="020F0502020204030204" pitchFamily="34" charset="0"/>
                <a:cs typeface="Times New Roman" panose="02020603050405020304" pitchFamily="18" charset="0"/>
              </a:rPr>
              <a:t> </a:t>
            </a:r>
            <a:r>
              <a:rPr lang="en-US" sz="1800" dirty="0">
                <a:effectLst/>
                <a:latin typeface="Verdana" panose="020B0604030504040204" pitchFamily="34" charset="0"/>
                <a:ea typeface="Calibri" panose="020F0502020204030204" pitchFamily="34" charset="0"/>
                <a:cs typeface="Times New Roman" panose="02020603050405020304" pitchFamily="18" charset="0"/>
              </a:rPr>
              <a:t>paying for legitimate business travel expenses is OK and should be paid directly by Ecolab to the provider. No benefits should be given to family members, and no walking around money should be provided.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37</a:t>
            </a:fld>
            <a:endParaRPr lang="en-US" dirty="0"/>
          </a:p>
        </p:txBody>
      </p:sp>
    </p:spTree>
    <p:extLst>
      <p:ext uri="{BB962C8B-B14F-4D97-AF65-F5344CB8AC3E}">
        <p14:creationId xmlns:p14="http://schemas.microsoft.com/office/powerpoint/2010/main" val="1673766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a:t>
            </a:r>
          </a:p>
          <a:p>
            <a:pPr marL="0" marR="0" algn="just">
              <a:lnSpc>
                <a:spcPct val="107000"/>
              </a:lnSpc>
              <a:spcBef>
                <a:spcPts val="0"/>
              </a:spcBef>
              <a:spcAft>
                <a:spcPts val="800"/>
              </a:spcAft>
            </a:pPr>
            <a:r>
              <a:rPr lang="en-US" sz="1800" b="1" dirty="0">
                <a:effectLst/>
                <a:latin typeface="Verdana" panose="020B0604030504040204" pitchFamily="34" charset="0"/>
                <a:ea typeface="Calibri" panose="020F0502020204030204" pitchFamily="34" charset="0"/>
                <a:cs typeface="Times New Roman" panose="02020603050405020304" pitchFamily="18" charset="0"/>
              </a:rPr>
              <a:t>Because the gift is being given to a family member of a government employee, it is prohibited.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b="1" dirty="0">
                <a:effectLst/>
                <a:latin typeface="Verdana" panose="020B0604030504040204" pitchFamily="34" charset="0"/>
                <a:ea typeface="Calibri" panose="020F0502020204030204" pitchFamily="34" charset="0"/>
                <a:cs typeface="Times New Roman" panose="02020603050405020304" pitchFamily="18" charset="0"/>
              </a:rPr>
              <a:t>Because the gift is being given to a family member of a government employee, it is prohibited. </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07000"/>
              </a:lnSpc>
              <a:spcBef>
                <a:spcPts val="0"/>
              </a:spcBef>
              <a:spcAft>
                <a:spcPts val="80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just">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38</a:t>
            </a:fld>
            <a:endParaRPr lang="en-US" dirty="0"/>
          </a:p>
        </p:txBody>
      </p:sp>
    </p:spTree>
    <p:extLst>
      <p:ext uri="{BB962C8B-B14F-4D97-AF65-F5344CB8AC3E}">
        <p14:creationId xmlns:p14="http://schemas.microsoft.com/office/powerpoint/2010/main" val="2679681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a:t>
            </a:r>
          </a:p>
          <a:p>
            <a:pPr marL="0" marR="0" algn="just">
              <a:lnSpc>
                <a:spcPct val="107000"/>
              </a:lnSpc>
              <a:spcBef>
                <a:spcPts val="0"/>
              </a:spcBef>
              <a:spcAft>
                <a:spcPts val="800"/>
              </a:spcAft>
            </a:pPr>
            <a:r>
              <a:rPr lang="en-US" sz="4000" b="0" i="0" dirty="0">
                <a:solidFill>
                  <a:srgbClr val="313537"/>
                </a:solidFill>
                <a:effectLst/>
                <a:latin typeface="Lato"/>
              </a:rPr>
              <a:t>Regardless of whether or not Ecolab wins the business, the donation violates Ecolab's policy because the donation was chosen </a:t>
            </a:r>
            <a:r>
              <a:rPr lang="en-US" sz="4000" b="1" i="0" dirty="0">
                <a:solidFill>
                  <a:srgbClr val="313537"/>
                </a:solidFill>
                <a:effectLst/>
                <a:latin typeface="Lato"/>
              </a:rPr>
              <a:t>based on the </a:t>
            </a:r>
            <a:r>
              <a:rPr lang="en-US" sz="4000" b="0" i="0" dirty="0">
                <a:solidFill>
                  <a:srgbClr val="313537"/>
                </a:solidFill>
                <a:effectLst/>
                <a:latin typeface="Lato"/>
              </a:rPr>
              <a:t>customer's preference for the charity and was likely intended to influence a business decision. </a:t>
            </a:r>
            <a:endParaRPr lang="en-US" sz="2800" b="0" i="0" dirty="0">
              <a:solidFill>
                <a:srgbClr val="313537"/>
              </a:solidFill>
              <a:effectLst/>
              <a:latin typeface="Lato"/>
            </a:endParaRPr>
          </a:p>
          <a:p>
            <a:pPr marL="0" marR="0" algn="just">
              <a:lnSpc>
                <a:spcPct val="107000"/>
              </a:lnSpc>
              <a:spcBef>
                <a:spcPts val="0"/>
              </a:spcBef>
              <a:spcAft>
                <a:spcPts val="800"/>
              </a:spcAft>
            </a:pPr>
            <a:endParaRPr lang="en-US" sz="2800" b="0" i="0" dirty="0">
              <a:solidFill>
                <a:srgbClr val="313537"/>
              </a:solidFill>
              <a:effectLst/>
              <a:latin typeface="Lato"/>
            </a:endParaRPr>
          </a:p>
          <a:p>
            <a:pPr marL="0" marR="0" algn="just">
              <a:lnSpc>
                <a:spcPct val="107000"/>
              </a:lnSpc>
              <a:spcBef>
                <a:spcPts val="0"/>
              </a:spcBef>
              <a:spcAft>
                <a:spcPts val="800"/>
              </a:spcAft>
            </a:pPr>
            <a:r>
              <a:rPr lang="en-US" sz="1000" b="1" dirty="0">
                <a:solidFill>
                  <a:srgbClr val="C00000"/>
                </a:solidFill>
              </a:rPr>
              <a:t>Sorry, that’s not quite correct!</a:t>
            </a:r>
          </a:p>
          <a:p>
            <a:pPr marL="0" marR="0" algn="just">
              <a:lnSpc>
                <a:spcPct val="107000"/>
              </a:lnSpc>
              <a:spcBef>
                <a:spcPts val="0"/>
              </a:spcBef>
              <a:spcAft>
                <a:spcPts val="800"/>
              </a:spcAft>
            </a:pPr>
            <a:r>
              <a:rPr lang="en-US" sz="2800" b="0" i="0" dirty="0">
                <a:solidFill>
                  <a:srgbClr val="313537"/>
                </a:solidFill>
                <a:effectLst/>
                <a:latin typeface="Lato"/>
              </a:rPr>
              <a:t>Regardless of whether or not Ecolab wins the business, the donation violates Ecolab's policy because the donation was chosen </a:t>
            </a:r>
            <a:r>
              <a:rPr lang="en-US" sz="2800" b="1" i="0" dirty="0">
                <a:solidFill>
                  <a:srgbClr val="313537"/>
                </a:solidFill>
                <a:effectLst/>
                <a:latin typeface="Lato"/>
              </a:rPr>
              <a:t>based on the </a:t>
            </a:r>
            <a:r>
              <a:rPr lang="en-US" sz="2800" b="0" i="0" dirty="0">
                <a:solidFill>
                  <a:srgbClr val="313537"/>
                </a:solidFill>
                <a:effectLst/>
                <a:latin typeface="Lato"/>
              </a:rPr>
              <a:t>customer's preference for the charity and was likely intended to influence a business decision. </a:t>
            </a:r>
            <a:endParaRPr lang="en-US" sz="1800" b="0" i="0" dirty="0">
              <a:solidFill>
                <a:srgbClr val="313537"/>
              </a:solidFill>
              <a:effectLst/>
              <a:latin typeface="Lato"/>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42</a:t>
            </a:fld>
            <a:endParaRPr lang="en-US" dirty="0"/>
          </a:p>
        </p:txBody>
      </p:sp>
    </p:spTree>
    <p:extLst>
      <p:ext uri="{BB962C8B-B14F-4D97-AF65-F5344CB8AC3E}">
        <p14:creationId xmlns:p14="http://schemas.microsoft.com/office/powerpoint/2010/main" val="34561186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43</a:t>
            </a:fld>
            <a:endParaRPr lang="en-US" dirty="0"/>
          </a:p>
        </p:txBody>
      </p:sp>
    </p:spTree>
    <p:extLst>
      <p:ext uri="{BB962C8B-B14F-4D97-AF65-F5344CB8AC3E}">
        <p14:creationId xmlns:p14="http://schemas.microsoft.com/office/powerpoint/2010/main" val="2425636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Excellent, that’s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Improper actions of Ecolab’s third-parties, including third party intermediaries put Ecolab at risk. We should always diligent to monitor intermediaries and report any concerns.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Sorry, that’s not quite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Improper actions of Ecolab’s third-parties, including third party intermediaries put Ecolab at risk. We should always diligent to monitor intermediaries and report any concerns.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55</a:t>
            </a:fld>
            <a:endParaRPr lang="en-US" dirty="0"/>
          </a:p>
        </p:txBody>
      </p:sp>
    </p:spTree>
    <p:extLst>
      <p:ext uri="{BB962C8B-B14F-4D97-AF65-F5344CB8AC3E}">
        <p14:creationId xmlns:p14="http://schemas.microsoft.com/office/powerpoint/2010/main" val="515983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(Red Flag)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Arial" panose="020B0604020202020204" pitchFamily="34" charset="0"/>
              </a:rPr>
              <a:t>If a party to the transaction is an employee and the other a government official, and they are related to each other, it is a high-risk transaction.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Arial" panose="020B0604020202020204" pitchFamily="34" charset="0"/>
              </a:rPr>
              <a:t>If a party to the transaction is an employee and the other a government official, and they are related to each other, it is a high-risk transaction.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64</a:t>
            </a:fld>
            <a:endParaRPr lang="en-US" dirty="0"/>
          </a:p>
        </p:txBody>
      </p:sp>
    </p:spTree>
    <p:extLst>
      <p:ext uri="{BB962C8B-B14F-4D97-AF65-F5344CB8AC3E}">
        <p14:creationId xmlns:p14="http://schemas.microsoft.com/office/powerpoint/2010/main" val="4180663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(Red Flag)</a:t>
            </a:r>
          </a:p>
          <a:p>
            <a:pPr marL="0" marR="0">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Arial" panose="020B0604020202020204" pitchFamily="34" charset="0"/>
              </a:rPr>
              <a:t>If the transaction involves any unusual payment patterns or financial arrangements, it carries a high risk.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Arial" panose="020B0604020202020204" pitchFamily="34" charset="0"/>
              </a:rPr>
              <a:t>If the transaction involves any unusual payment patterns or financial arrangements, it carries a high risk.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65</a:t>
            </a:fld>
            <a:endParaRPr lang="en-US" dirty="0"/>
          </a:p>
        </p:txBody>
      </p:sp>
    </p:spTree>
    <p:extLst>
      <p:ext uri="{BB962C8B-B14F-4D97-AF65-F5344CB8AC3E}">
        <p14:creationId xmlns:p14="http://schemas.microsoft.com/office/powerpoint/2010/main" val="1710750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(Red Flag)</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If any party requests unusually high commissions or cash payments, it is a high-risk transaction.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If any party requests unusually high commissions or cash payments, it is a high-risk transaction.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66</a:t>
            </a:fld>
            <a:endParaRPr lang="en-US" dirty="0"/>
          </a:p>
        </p:txBody>
      </p:sp>
    </p:spTree>
    <p:extLst>
      <p:ext uri="{BB962C8B-B14F-4D97-AF65-F5344CB8AC3E}">
        <p14:creationId xmlns:p14="http://schemas.microsoft.com/office/powerpoint/2010/main" val="291986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(Green Flag)</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A request for payment to the intermediary, consistent with the written contract, and for services accurately described.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A request for payment to the intermediary, consistent with the written contract, and for services accurately described.</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67</a:t>
            </a:fld>
            <a:endParaRPr lang="en-US" dirty="0"/>
          </a:p>
        </p:txBody>
      </p:sp>
    </p:spTree>
    <p:extLst>
      <p:ext uri="{BB962C8B-B14F-4D97-AF65-F5344CB8AC3E}">
        <p14:creationId xmlns:p14="http://schemas.microsoft.com/office/powerpoint/2010/main" val="1703908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a:t>
            </a:fld>
            <a:endParaRPr lang="en-US" dirty="0"/>
          </a:p>
        </p:txBody>
      </p:sp>
    </p:spTree>
    <p:extLst>
      <p:ext uri="{BB962C8B-B14F-4D97-AF65-F5344CB8AC3E}">
        <p14:creationId xmlns:p14="http://schemas.microsoft.com/office/powerpoint/2010/main" val="33566404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(Red Flag)</a:t>
            </a:r>
          </a:p>
          <a:p>
            <a:pPr marL="0" marR="0">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Arial" panose="020B0604020202020204" pitchFamily="34" charset="0"/>
              </a:rPr>
              <a:t>Any contributions made to charitable organizations owned by government officials or their relatives are high risk transactions.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Arial" panose="020B0604020202020204" pitchFamily="34" charset="0"/>
              </a:rPr>
              <a:t>Any contributions made to charitable organizations owned by government officials or their relatives are high risk transactions.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68</a:t>
            </a:fld>
            <a:endParaRPr lang="en-US" dirty="0"/>
          </a:p>
        </p:txBody>
      </p:sp>
    </p:spTree>
    <p:extLst>
      <p:ext uri="{BB962C8B-B14F-4D97-AF65-F5344CB8AC3E}">
        <p14:creationId xmlns:p14="http://schemas.microsoft.com/office/powerpoint/2010/main" val="1541352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(Green  Flag)</a:t>
            </a:r>
          </a:p>
          <a:p>
            <a:r>
              <a:rPr lang="en-US" sz="1800" b="1" i="0" dirty="0">
                <a:solidFill>
                  <a:srgbClr val="313537"/>
                </a:solidFill>
                <a:effectLst/>
                <a:latin typeface="Lato"/>
              </a:rPr>
              <a:t>An intermediary with an excellent reputation, who is willing to certify compliance with Ecolab's anti-corruption requirements is a low risk company to partner with.</a:t>
            </a:r>
            <a:endParaRPr lang="en-US" sz="18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r>
              <a:rPr lang="en-US" b="1" i="0" dirty="0">
                <a:solidFill>
                  <a:srgbClr val="313537"/>
                </a:solidFill>
                <a:effectLst/>
                <a:latin typeface="Lato"/>
              </a:rPr>
              <a:t>An intermediary with an excellent reputation, who is willing to certify compliance with Ecolab's anti-corruption requirements is a low risk company to partner with.</a:t>
            </a:r>
            <a:endParaRPr lang="en-US" b="1" dirty="0"/>
          </a:p>
        </p:txBody>
      </p:sp>
      <p:sp>
        <p:nvSpPr>
          <p:cNvPr id="4" name="Slide Number Placeholder 3"/>
          <p:cNvSpPr>
            <a:spLocks noGrp="1"/>
          </p:cNvSpPr>
          <p:nvPr>
            <p:ph type="sldNum" sz="quarter" idx="5"/>
          </p:nvPr>
        </p:nvSpPr>
        <p:spPr/>
        <p:txBody>
          <a:bodyPr/>
          <a:lstStyle/>
          <a:p>
            <a:fld id="{26F8E1A3-39ED-458C-82B3-5B0F8FCAF12B}" type="slidenum">
              <a:rPr lang="en-US" smtClean="0"/>
              <a:t>69</a:t>
            </a:fld>
            <a:endParaRPr lang="en-US" dirty="0"/>
          </a:p>
        </p:txBody>
      </p:sp>
    </p:spTree>
    <p:extLst>
      <p:ext uri="{BB962C8B-B14F-4D97-AF65-F5344CB8AC3E}">
        <p14:creationId xmlns:p14="http://schemas.microsoft.com/office/powerpoint/2010/main" val="2522738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 (Red Flag)</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If you find any history of corruption in the country or company then it is a high-risk transaction. </a:t>
            </a:r>
          </a:p>
          <a:p>
            <a:pPr marL="0" marR="0">
              <a:lnSpc>
                <a:spcPct val="115000"/>
              </a:lnSpc>
              <a:spcBef>
                <a:spcPts val="0"/>
              </a:spcBef>
              <a:spcAft>
                <a:spcPts val="1000"/>
              </a:spcAft>
            </a:pPr>
            <a:endParaRPr lang="en-US" sz="1000" b="1" dirty="0">
              <a:solidFill>
                <a:srgbClr val="C0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nSpc>
                <a:spcPct val="115000"/>
              </a:lnSpc>
              <a:spcBef>
                <a:spcPts val="0"/>
              </a:spcBef>
              <a:spcAft>
                <a:spcPts val="1000"/>
              </a:spcAft>
            </a:pPr>
            <a:r>
              <a:rPr lang="en-US" sz="1800" dirty="0">
                <a:effectLst/>
                <a:latin typeface="Verdana" panose="020B0604030504040204" pitchFamily="34" charset="0"/>
                <a:ea typeface="Calibri" panose="020F0502020204030204" pitchFamily="34" charset="0"/>
                <a:cs typeface="Arial" panose="020B0604020202020204" pitchFamily="34" charset="0"/>
              </a:rPr>
              <a:t>If you find any history of corruption in the country or company then it is a high-risk transaction. </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70</a:t>
            </a:fld>
            <a:endParaRPr lang="en-US" dirty="0"/>
          </a:p>
        </p:txBody>
      </p:sp>
    </p:spTree>
    <p:extLst>
      <p:ext uri="{BB962C8B-B14F-4D97-AF65-F5344CB8AC3E}">
        <p14:creationId xmlns:p14="http://schemas.microsoft.com/office/powerpoint/2010/main" val="543833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71</a:t>
            </a:fld>
            <a:endParaRPr lang="en-US" dirty="0"/>
          </a:p>
        </p:txBody>
      </p:sp>
    </p:spTree>
    <p:extLst>
      <p:ext uri="{BB962C8B-B14F-4D97-AF65-F5344CB8AC3E}">
        <p14:creationId xmlns:p14="http://schemas.microsoft.com/office/powerpoint/2010/main" val="14692678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74</a:t>
            </a:fld>
            <a:endParaRPr lang="en-US" dirty="0"/>
          </a:p>
        </p:txBody>
      </p:sp>
    </p:spTree>
    <p:extLst>
      <p:ext uri="{BB962C8B-B14F-4D97-AF65-F5344CB8AC3E}">
        <p14:creationId xmlns:p14="http://schemas.microsoft.com/office/powerpoint/2010/main" val="2786550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76</a:t>
            </a:fld>
            <a:endParaRPr lang="en-US" dirty="0"/>
          </a:p>
        </p:txBody>
      </p:sp>
    </p:spTree>
    <p:extLst>
      <p:ext uri="{BB962C8B-B14F-4D97-AF65-F5344CB8AC3E}">
        <p14:creationId xmlns:p14="http://schemas.microsoft.com/office/powerpoint/2010/main" val="1341679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12</a:t>
            </a:fld>
            <a:endParaRPr lang="en-US" dirty="0"/>
          </a:p>
        </p:txBody>
      </p:sp>
    </p:spTree>
    <p:extLst>
      <p:ext uri="{BB962C8B-B14F-4D97-AF65-F5344CB8AC3E}">
        <p14:creationId xmlns:p14="http://schemas.microsoft.com/office/powerpoint/2010/main" val="1920575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5000"/>
              </a:lnSpc>
              <a:spcAft>
                <a:spcPts val="600"/>
              </a:spcAft>
            </a:pPr>
            <a:r>
              <a:rPr lang="en-US" sz="1400" b="1" dirty="0">
                <a:solidFill>
                  <a:schemeClr val="accent1"/>
                </a:solidFill>
              </a:rPr>
              <a:t>Excellent, that’s correct!</a:t>
            </a:r>
          </a:p>
          <a:p>
            <a:pPr marL="0" marR="0" algn="just">
              <a:lnSpc>
                <a:spcPct val="107000"/>
              </a:lnSpc>
              <a:spcBef>
                <a:spcPts val="0"/>
              </a:spcBef>
              <a:spcAft>
                <a:spcPts val="800"/>
              </a:spcAft>
            </a:pPr>
            <a:r>
              <a:rPr lang="en-US" sz="1800" dirty="0">
                <a:effectLst/>
                <a:latin typeface="Verdana" panose="020B0604030504040204" pitchFamily="34" charset="0"/>
                <a:ea typeface="Calibri" panose="020F0502020204030204" pitchFamily="34" charset="0"/>
                <a:cs typeface="Times New Roman" panose="02020603050405020304" pitchFamily="18" charset="0"/>
              </a:rPr>
              <a:t>Anything of value can constitute a bribe. In this scenario, Anna’s offer of a summer internship to Sameen is likely to influence the supplier to accept Anna’s terms and hence violates anti-corruption laws. See the HR Guide for Hiring Government Employees for details: https://inside.ecolab.com/compliance-and-ethics/programs-and-initiatives/anti-corruption/interacting-with-non-us-gov-employees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Sorry, that’s not quite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Verdana" panose="020B0604030504040204" pitchFamily="34" charset="0"/>
                <a:ea typeface="Calibri" panose="020F0502020204030204" pitchFamily="34" charset="0"/>
                <a:cs typeface="Times New Roman" panose="02020603050405020304" pitchFamily="18" charset="0"/>
              </a:rPr>
              <a:t>Anything of value can constitute a bribe. In this scenario, Anna’s offer of a summer internship to Sameen is likely to influence the supplier to accept Anna’s terms and hence violates anti-corruption laws. See the HR Guide for Hiring Government Employees for details: https://inside.ecolab.com/compliance-and-ethics/programs-and-initiatives/anti-corruption/interacting-with-non-us-gov-employees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17</a:t>
            </a:fld>
            <a:endParaRPr lang="en-US" dirty="0"/>
          </a:p>
        </p:txBody>
      </p:sp>
    </p:spTree>
    <p:extLst>
      <p:ext uri="{BB962C8B-B14F-4D97-AF65-F5344CB8AC3E}">
        <p14:creationId xmlns:p14="http://schemas.microsoft.com/office/powerpoint/2010/main" val="4139322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Excellent, that’s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You should politely refuse to pay the fee. However, </a:t>
            </a:r>
            <a:r>
              <a:rPr lang="en-US" sz="1800" dirty="0">
                <a:effectLst/>
                <a:latin typeface="Verdana" panose="020B0604030504040204" pitchFamily="34" charset="0"/>
                <a:ea typeface="Calibri" panose="020F0502020204030204" pitchFamily="34" charset="0"/>
                <a:cs typeface="Arial" panose="020B0604020202020204" pitchFamily="34" charset="0"/>
              </a:rPr>
              <a:t>under extreme circumstances where an associate’s health or safety is threatened, a payment may have to be made to a government employee and then reported to Ecolab’s Law Department as soon it is safe to do so.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Sorry, that’s not quite correct!</a:t>
            </a:r>
          </a:p>
          <a:p>
            <a:r>
              <a:rPr lang="en-US" sz="1200" dirty="0">
                <a:effectLst/>
                <a:latin typeface="Verdana" panose="020B0604030504040204" pitchFamily="34" charset="0"/>
                <a:ea typeface="Calibri" panose="020F0502020204030204" pitchFamily="34" charset="0"/>
                <a:cs typeface="Times New Roman" panose="02020603050405020304" pitchFamily="18" charset="0"/>
              </a:rPr>
              <a:t>You should politely refuse to pay the fee. However, </a:t>
            </a:r>
            <a:r>
              <a:rPr lang="en-US" sz="1200" dirty="0">
                <a:effectLst/>
                <a:latin typeface="Verdana" panose="020B0604030504040204" pitchFamily="34" charset="0"/>
                <a:ea typeface="Calibri" panose="020F0502020204030204" pitchFamily="34" charset="0"/>
                <a:cs typeface="Arial" panose="020B0604020202020204" pitchFamily="34" charset="0"/>
              </a:rPr>
              <a:t>under extreme circumstances where an associate’s health or safety is threatened, a payment may have to be made to a government employee and then reported to Ecolab’s Law Department as soon it is safe to do so.</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21</a:t>
            </a:fld>
            <a:endParaRPr lang="en-US" dirty="0"/>
          </a:p>
        </p:txBody>
      </p:sp>
    </p:spTree>
    <p:extLst>
      <p:ext uri="{BB962C8B-B14F-4D97-AF65-F5344CB8AC3E}">
        <p14:creationId xmlns:p14="http://schemas.microsoft.com/office/powerpoint/2010/main" val="2594621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accent1"/>
                </a:solidFill>
              </a:rPr>
              <a:t>Excellent, that’s correct!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Verdana" panose="020B0604030504040204" pitchFamily="34" charset="0"/>
                <a:ea typeface="Calibri" panose="020F0502020204030204" pitchFamily="34" charset="0"/>
                <a:cs typeface="Times New Roman" panose="02020603050405020304" pitchFamily="18" charset="0"/>
              </a:rPr>
              <a:t>Offering a modest meal in the company cafeteria would not reasonably be viewed as an attempt to influence the government officials. The intent in offering a modest meal is to extend a courtesy, not to wrongly influence a decision. You should always check to make sure that the government officials can accept a meal under their own business requirements.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rgbClr val="C00000"/>
                </a:solidFill>
              </a:rPr>
              <a:t>Sorry, that’s not quite correct!</a:t>
            </a:r>
          </a:p>
          <a:p>
            <a:r>
              <a:rPr lang="en-US" sz="1800" dirty="0">
                <a:effectLst/>
                <a:latin typeface="Verdana" panose="020B0604030504040204" pitchFamily="34" charset="0"/>
                <a:ea typeface="Calibri" panose="020F0502020204030204" pitchFamily="34" charset="0"/>
                <a:cs typeface="Times New Roman" panose="02020603050405020304" pitchFamily="18" charset="0"/>
              </a:rPr>
              <a:t>Offering a modest meal in the company cafeteria would not reasonably be viewed as an attempt to influence the government officials. The intent in offering a modest meal is to extend a courtesy, not to wrongly influence a decision. You should always check to make sure that the government officials can accept a meal under their own business requirements.</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22</a:t>
            </a:fld>
            <a:endParaRPr lang="en-US" dirty="0"/>
          </a:p>
        </p:txBody>
      </p:sp>
    </p:spTree>
    <p:extLst>
      <p:ext uri="{BB962C8B-B14F-4D97-AF65-F5344CB8AC3E}">
        <p14:creationId xmlns:p14="http://schemas.microsoft.com/office/powerpoint/2010/main" val="34977402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23</a:t>
            </a:fld>
            <a:endParaRPr lang="en-US" dirty="0"/>
          </a:p>
        </p:txBody>
      </p:sp>
    </p:spTree>
    <p:extLst>
      <p:ext uri="{BB962C8B-B14F-4D97-AF65-F5344CB8AC3E}">
        <p14:creationId xmlns:p14="http://schemas.microsoft.com/office/powerpoint/2010/main" val="3746961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accent1"/>
                </a:solidFill>
              </a:rPr>
              <a:t>Excellent, that’s correct!</a:t>
            </a:r>
          </a:p>
          <a:p>
            <a:pPr marL="0" marR="0" algn="just">
              <a:lnSpc>
                <a:spcPct val="107000"/>
              </a:lnSpc>
              <a:spcBef>
                <a:spcPts val="0"/>
              </a:spcBef>
              <a:spcAft>
                <a:spcPts val="800"/>
              </a:spcAft>
            </a:pPr>
            <a:r>
              <a:rPr lang="en-US" sz="1800" b="1" i="0" dirty="0">
                <a:solidFill>
                  <a:srgbClr val="313537"/>
                </a:solidFill>
                <a:effectLst/>
                <a:latin typeface="Lato"/>
              </a:rPr>
              <a:t>We should not let our association with partners blind us to problematic behavior. You should immediately report any concerns about questionable behavior using the Code Reporting options.</a:t>
            </a:r>
            <a:endParaRPr lang="en-US" sz="1200" b="1"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C00000"/>
                </a:solidFill>
              </a:rPr>
              <a:t>Sorry, that’s not quite correct!</a:t>
            </a:r>
          </a:p>
          <a:p>
            <a:pPr marL="0" marR="0" algn="just">
              <a:lnSpc>
                <a:spcPct val="107000"/>
              </a:lnSpc>
              <a:spcBef>
                <a:spcPts val="0"/>
              </a:spcBef>
              <a:spcAft>
                <a:spcPts val="800"/>
              </a:spcAft>
            </a:pPr>
            <a:r>
              <a:rPr lang="en-US" sz="2800" b="1" i="0" dirty="0">
                <a:solidFill>
                  <a:srgbClr val="313537"/>
                </a:solidFill>
                <a:effectLst/>
                <a:latin typeface="Lato"/>
              </a:rPr>
              <a:t>We should not let our association with partners blind us to problematic behavior. You should immediately report any concerns about questionable behavior using the Code Reporting options.</a:t>
            </a: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24</a:t>
            </a:fld>
            <a:endParaRPr lang="en-US" dirty="0"/>
          </a:p>
        </p:txBody>
      </p:sp>
    </p:spTree>
    <p:extLst>
      <p:ext uri="{BB962C8B-B14F-4D97-AF65-F5344CB8AC3E}">
        <p14:creationId xmlns:p14="http://schemas.microsoft.com/office/powerpoint/2010/main" val="3131882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25</a:t>
            </a:fld>
            <a:endParaRPr lang="en-US" dirty="0"/>
          </a:p>
        </p:txBody>
      </p:sp>
    </p:spTree>
    <p:extLst>
      <p:ext uri="{BB962C8B-B14F-4D97-AF65-F5344CB8AC3E}">
        <p14:creationId xmlns:p14="http://schemas.microsoft.com/office/powerpoint/2010/main" val="865282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10" name="Content Placeholder 9">
            <a:extLst>
              <a:ext uri="{FF2B5EF4-FFF2-40B4-BE49-F238E27FC236}">
                <a16:creationId xmlns:a16="http://schemas.microsoft.com/office/drawing/2014/main" id="{16B92C2E-A5A1-460C-A5EB-A0AE9C7F8546}"/>
              </a:ext>
            </a:extLst>
          </p:cNvPr>
          <p:cNvSpPr>
            <a:spLocks noGrp="1"/>
          </p:cNvSpPr>
          <p:nvPr>
            <p:ph sz="quarter" idx="12"/>
          </p:nvPr>
        </p:nvSpPr>
        <p:spPr>
          <a:xfrm>
            <a:off x="91440" y="784322"/>
            <a:ext cx="8961120" cy="3840480"/>
          </a:xfrm>
          <a:prstGeom prst="rect">
            <a:avLst/>
          </a:prstGeom>
        </p:spPr>
        <p:txBody>
          <a:bodyPr/>
          <a:lstStyle>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9" name="Slide Number Placeholder 19">
            <a:extLst>
              <a:ext uri="{FF2B5EF4-FFF2-40B4-BE49-F238E27FC236}">
                <a16:creationId xmlns:a16="http://schemas.microsoft.com/office/drawing/2014/main" id="{C7CBCBF3-8F25-4562-B14D-20EE1BBDFCEF}"/>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Tree>
    <p:extLst>
      <p:ext uri="{BB962C8B-B14F-4D97-AF65-F5344CB8AC3E}">
        <p14:creationId xmlns:p14="http://schemas.microsoft.com/office/powerpoint/2010/main" val="53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10" name="Content Placeholder 9">
            <a:extLst>
              <a:ext uri="{FF2B5EF4-FFF2-40B4-BE49-F238E27FC236}">
                <a16:creationId xmlns:a16="http://schemas.microsoft.com/office/drawing/2014/main" id="{16B92C2E-A5A1-460C-A5EB-A0AE9C7F8546}"/>
              </a:ext>
            </a:extLst>
          </p:cNvPr>
          <p:cNvSpPr>
            <a:spLocks noGrp="1"/>
          </p:cNvSpPr>
          <p:nvPr>
            <p:ph sz="quarter" idx="12"/>
          </p:nvPr>
        </p:nvSpPr>
        <p:spPr>
          <a:xfrm>
            <a:off x="91440" y="784322"/>
            <a:ext cx="8961120" cy="3840480"/>
          </a:xfrm>
          <a:prstGeom prst="rect">
            <a:avLst/>
          </a:prstGeom>
        </p:spPr>
        <p:txBody>
          <a:bodyPr/>
          <a:lstStyle>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5" name="Slide Number Placeholder 19">
            <a:extLst>
              <a:ext uri="{FF2B5EF4-FFF2-40B4-BE49-F238E27FC236}">
                <a16:creationId xmlns:a16="http://schemas.microsoft.com/office/drawing/2014/main" id="{2F7E6657-3DBD-4817-9490-631416691872}"/>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Tree>
    <p:extLst>
      <p:ext uri="{BB962C8B-B14F-4D97-AF65-F5344CB8AC3E}">
        <p14:creationId xmlns:p14="http://schemas.microsoft.com/office/powerpoint/2010/main" val="266437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5" name="Slide Number Placeholder 19">
            <a:extLst>
              <a:ext uri="{FF2B5EF4-FFF2-40B4-BE49-F238E27FC236}">
                <a16:creationId xmlns:a16="http://schemas.microsoft.com/office/drawing/2014/main" id="{2F7E6657-3DBD-4817-9490-631416691872}"/>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
        <p:nvSpPr>
          <p:cNvPr id="2" name="Rectangle 1">
            <a:extLst>
              <a:ext uri="{FF2B5EF4-FFF2-40B4-BE49-F238E27FC236}">
                <a16:creationId xmlns:a16="http://schemas.microsoft.com/office/drawing/2014/main" id="{37F7ED23-2801-4EF7-9E32-6A522FF3DFD8}"/>
              </a:ext>
            </a:extLst>
          </p:cNvPr>
          <p:cNvSpPr/>
          <p:nvPr userDrawn="1"/>
        </p:nvSpPr>
        <p:spPr>
          <a:xfrm>
            <a:off x="0" y="839968"/>
            <a:ext cx="9144000" cy="42621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8127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5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ubhea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FEAF-5AC6-EA4A-B9A0-832B59C77D2B}"/>
              </a:ext>
            </a:extLst>
          </p:cNvPr>
          <p:cNvSpPr>
            <a:spLocks noGrp="1"/>
          </p:cNvSpPr>
          <p:nvPr>
            <p:ph type="title" hasCustomPrompt="1"/>
          </p:nvPr>
        </p:nvSpPr>
        <p:spPr>
          <a:xfrm>
            <a:off x="368113" y="467108"/>
            <a:ext cx="8375837" cy="30777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F8D0576-DC48-224D-BAC1-41B3E6F17F2C}"/>
              </a:ext>
            </a:extLst>
          </p:cNvPr>
          <p:cNvSpPr>
            <a:spLocks noGrp="1"/>
          </p:cNvSpPr>
          <p:nvPr>
            <p:ph idx="1"/>
          </p:nvPr>
        </p:nvSpPr>
        <p:spPr>
          <a:xfrm>
            <a:off x="368114" y="1457964"/>
            <a:ext cx="4118826" cy="3475027"/>
          </a:xfrm>
        </p:spPr>
        <p:txBody>
          <a:bodyPr numCol="1" spcCol="0">
            <a:normAutofit/>
          </a:bodyPr>
          <a:lstStyle>
            <a:lvl1pPr>
              <a:defRPr sz="135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a:extLst>
              <a:ext uri="{FF2B5EF4-FFF2-40B4-BE49-F238E27FC236}">
                <a16:creationId xmlns:a16="http://schemas.microsoft.com/office/drawing/2014/main" id="{918CD367-64AE-014C-9EE3-9257D77D716C}"/>
              </a:ext>
            </a:extLst>
          </p:cNvPr>
          <p:cNvSpPr>
            <a:spLocks noGrp="1"/>
          </p:cNvSpPr>
          <p:nvPr>
            <p:ph type="sldNum" sz="quarter" idx="4"/>
          </p:nvPr>
        </p:nvSpPr>
        <p:spPr>
          <a:xfrm>
            <a:off x="6901703" y="5098675"/>
            <a:ext cx="2057400" cy="291593"/>
          </a:xfrm>
          <a:prstGeom prst="rect">
            <a:avLst/>
          </a:prstGeom>
        </p:spPr>
        <p:txBody>
          <a:bodyPr vert="horz" lIns="91440" tIns="45720" rIns="91440" bIns="45720" rtlCol="0" anchor="ctr"/>
          <a:lstStyle>
            <a:lvl1pPr algn="r">
              <a:defRPr sz="900" b="0" i="0" baseline="0">
                <a:solidFill>
                  <a:schemeClr val="bg1"/>
                </a:solidFill>
                <a:latin typeface="Arial" panose="020B0604020202020204" pitchFamily="34" charset="0"/>
                <a:cs typeface="Arial" panose="020B0604020202020204" pitchFamily="34" charset="0"/>
              </a:defRPr>
            </a:lvl1pPr>
          </a:lstStyle>
          <a:p>
            <a:fld id="{5367269B-BB66-1242-895A-E957DF8587C7}" type="slidenum">
              <a:rPr lang="en-US" smtClean="0"/>
              <a:pPr/>
              <a:t>‹#›</a:t>
            </a:fld>
            <a:endParaRPr lang="en-US" dirty="0"/>
          </a:p>
        </p:txBody>
      </p:sp>
      <p:sp>
        <p:nvSpPr>
          <p:cNvPr id="6" name="Content Placeholder 2">
            <a:extLst>
              <a:ext uri="{FF2B5EF4-FFF2-40B4-BE49-F238E27FC236}">
                <a16:creationId xmlns:a16="http://schemas.microsoft.com/office/drawing/2014/main" id="{5C1DD3B7-C55C-B545-9CD2-739007E4F750}"/>
              </a:ext>
            </a:extLst>
          </p:cNvPr>
          <p:cNvSpPr>
            <a:spLocks noGrp="1"/>
          </p:cNvSpPr>
          <p:nvPr>
            <p:ph idx="14"/>
          </p:nvPr>
        </p:nvSpPr>
        <p:spPr>
          <a:xfrm>
            <a:off x="4625124" y="1457964"/>
            <a:ext cx="4118826" cy="3475027"/>
          </a:xfrm>
        </p:spPr>
        <p:txBody>
          <a:bodyPr numCol="1" spcCol="0">
            <a:normAutofit/>
          </a:bodyPr>
          <a:lstStyle>
            <a:lvl1pPr>
              <a:defRPr sz="135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A9CF6D1F-0F59-8D44-9FA9-EAD92AE3C846}"/>
              </a:ext>
            </a:extLst>
          </p:cNvPr>
          <p:cNvSpPr>
            <a:spLocks noGrp="1"/>
          </p:cNvSpPr>
          <p:nvPr>
            <p:ph type="body" sz="quarter" idx="13"/>
          </p:nvPr>
        </p:nvSpPr>
        <p:spPr>
          <a:xfrm>
            <a:off x="368113" y="977470"/>
            <a:ext cx="8375837" cy="450136"/>
          </a:xfrm>
        </p:spPr>
        <p:txBody>
          <a:bodyPr>
            <a:normAutofit/>
          </a:bodyPr>
          <a:lstStyle>
            <a:lvl1pPr marL="0" indent="0">
              <a:buNone/>
              <a:defRPr sz="1500">
                <a:solidFill>
                  <a:schemeClr val="tx1">
                    <a:lumMod val="75000"/>
                  </a:schemeClr>
                </a:solidFill>
              </a:defRPr>
            </a:lvl1pPr>
          </a:lstStyle>
          <a:p>
            <a:pPr lvl="0"/>
            <a:r>
              <a:rPr lang="en-US"/>
              <a:t>Click to edit Master text styles</a:t>
            </a:r>
          </a:p>
        </p:txBody>
      </p:sp>
    </p:spTree>
    <p:extLst>
      <p:ext uri="{BB962C8B-B14F-4D97-AF65-F5344CB8AC3E}">
        <p14:creationId xmlns:p14="http://schemas.microsoft.com/office/powerpoint/2010/main" val="17676573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3124200" y="985126"/>
            <a:ext cx="3004220" cy="338554"/>
          </a:xfrm>
          <a:prstGeom prst="rect">
            <a:avLst/>
          </a:prstGeom>
          <a:noFill/>
        </p:spPr>
        <p:txBody>
          <a:bodyPr wrap="none" rtlCol="0">
            <a:spAutoFit/>
          </a:bodyPr>
          <a:lstStyle/>
          <a:p>
            <a:r>
              <a:rPr lang="en-US" sz="1600" b="1" dirty="0">
                <a:solidFill>
                  <a:schemeClr val="bg1"/>
                </a:solidFill>
                <a:latin typeface="Arial" panose="020B0604020202020204" pitchFamily="34" charset="0"/>
                <a:cs typeface="Arial" panose="020B0604020202020204" pitchFamily="34" charset="0"/>
              </a:rPr>
              <a:t>Security Orientation Training</a:t>
            </a:r>
          </a:p>
        </p:txBody>
      </p:sp>
      <p:sp>
        <p:nvSpPr>
          <p:cNvPr id="2" name="Title Placeholder 1">
            <a:extLst>
              <a:ext uri="{FF2B5EF4-FFF2-40B4-BE49-F238E27FC236}">
                <a16:creationId xmlns:a16="http://schemas.microsoft.com/office/drawing/2014/main" id="{7E4F3C64-B8EA-45D1-8D05-59D55C8E2290}"/>
              </a:ext>
            </a:extLst>
          </p:cNvPr>
          <p:cNvSpPr>
            <a:spLocks noGrp="1"/>
          </p:cNvSpPr>
          <p:nvPr>
            <p:ph type="title"/>
          </p:nvPr>
        </p:nvSpPr>
        <p:spPr>
          <a:xfrm>
            <a:off x="91440" y="452437"/>
            <a:ext cx="8961120" cy="307777"/>
          </a:xfrm>
          <a:prstGeom prst="rect">
            <a:avLst/>
          </a:prstGeom>
        </p:spPr>
        <p:txBody>
          <a:bodyPr vert="horz" lIns="91440" tIns="45720" rIns="91440" bIns="45720" rtlCol="0" anchor="ctr">
            <a:spAutoFit/>
          </a:bodyPr>
          <a:lstStyle/>
          <a:p>
            <a:r>
              <a:rPr lang="en-US" dirty="0"/>
              <a:t>Click to edit Master title style</a:t>
            </a:r>
          </a:p>
        </p:txBody>
      </p:sp>
      <p:sp>
        <p:nvSpPr>
          <p:cNvPr id="19" name="Footer Placeholder 18">
            <a:extLst>
              <a:ext uri="{FF2B5EF4-FFF2-40B4-BE49-F238E27FC236}">
                <a16:creationId xmlns:a16="http://schemas.microsoft.com/office/drawing/2014/main" id="{4B09006E-22B1-4183-BD95-E42AF50BEF5E}"/>
              </a:ext>
            </a:extLst>
          </p:cNvPr>
          <p:cNvSpPr>
            <a:spLocks noGrp="1"/>
          </p:cNvSpPr>
          <p:nvPr>
            <p:ph type="ftr" sz="quarter" idx="3"/>
          </p:nvPr>
        </p:nvSpPr>
        <p:spPr>
          <a:xfrm>
            <a:off x="91440" y="4839027"/>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20" name="Slide Number Placeholder 19">
            <a:extLst>
              <a:ext uri="{FF2B5EF4-FFF2-40B4-BE49-F238E27FC236}">
                <a16:creationId xmlns:a16="http://schemas.microsoft.com/office/drawing/2014/main" id="{F8767741-FEFF-4216-8190-48185971BA2E}"/>
              </a:ext>
            </a:extLst>
          </p:cNvPr>
          <p:cNvSpPr>
            <a:spLocks noGrp="1"/>
          </p:cNvSpPr>
          <p:nvPr>
            <p:ph type="sldNum" sz="quarter" idx="4"/>
          </p:nvPr>
        </p:nvSpPr>
        <p:spPr>
          <a:xfrm>
            <a:off x="8001000" y="483079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
        <p:nvSpPr>
          <p:cNvPr id="25" name="Text Placeholder 24">
            <a:extLst>
              <a:ext uri="{FF2B5EF4-FFF2-40B4-BE49-F238E27FC236}">
                <a16:creationId xmlns:a16="http://schemas.microsoft.com/office/drawing/2014/main" id="{644A4CB9-9E0A-4300-B2FD-9903F71A7DCF}"/>
              </a:ext>
            </a:extLst>
          </p:cNvPr>
          <p:cNvSpPr>
            <a:spLocks noGrp="1"/>
          </p:cNvSpPr>
          <p:nvPr>
            <p:ph type="body" idx="1"/>
          </p:nvPr>
        </p:nvSpPr>
        <p:spPr>
          <a:xfrm>
            <a:off x="91440" y="785812"/>
            <a:ext cx="8961120" cy="3840480"/>
          </a:xfrm>
          <a:prstGeom prst="rect">
            <a:avLst/>
          </a:prstGeom>
        </p:spPr>
        <p:txBody>
          <a:bodyPr vert="horz" lIns="91440" tIns="45720" rIns="91440" bIns="45720" rtlCol="0">
            <a:normAutofit/>
          </a:bodyPr>
          <a:lstStyle/>
          <a:p>
            <a:pPr lvl="0"/>
            <a:r>
              <a:rPr lang="en-US" dirty="0"/>
              <a:t>Click to edit Master text styles</a:t>
            </a:r>
          </a:p>
        </p:txBody>
      </p:sp>
      <p:sp>
        <p:nvSpPr>
          <p:cNvPr id="4" name="Rectangle 3">
            <a:extLst>
              <a:ext uri="{FF2B5EF4-FFF2-40B4-BE49-F238E27FC236}">
                <a16:creationId xmlns:a16="http://schemas.microsoft.com/office/drawing/2014/main" id="{4D9169D3-8B74-445B-87E6-222D48ADDD7A}"/>
              </a:ext>
            </a:extLst>
          </p:cNvPr>
          <p:cNvSpPr/>
          <p:nvPr userDrawn="1"/>
        </p:nvSpPr>
        <p:spPr>
          <a:xfrm>
            <a:off x="0" y="5113425"/>
            <a:ext cx="9144000" cy="369332"/>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BB6362D-996C-4A9D-8EC6-B331A3354833}"/>
              </a:ext>
            </a:extLst>
          </p:cNvPr>
          <p:cNvSpPr/>
          <p:nvPr userDrawn="1"/>
        </p:nvSpPr>
        <p:spPr>
          <a:xfrm>
            <a:off x="533" y="5100637"/>
            <a:ext cx="9144000" cy="36000"/>
          </a:xfrm>
          <a:prstGeom prst="rect">
            <a:avLst/>
          </a:prstGeom>
          <a:solidFill>
            <a:srgbClr val="63A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2603D34-72B2-48F9-9142-93E0A4337E3C}"/>
              </a:ext>
            </a:extLst>
          </p:cNvPr>
          <p:cNvSpPr/>
          <p:nvPr userDrawn="1"/>
        </p:nvSpPr>
        <p:spPr>
          <a:xfrm>
            <a:off x="0" y="-4637"/>
            <a:ext cx="9144000" cy="369332"/>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8D3B5E4-ADA9-4203-9E4A-309E7BDD785C}"/>
              </a:ext>
            </a:extLst>
          </p:cNvPr>
          <p:cNvSpPr txBox="1"/>
          <p:nvPr userDrawn="1"/>
        </p:nvSpPr>
        <p:spPr>
          <a:xfrm>
            <a:off x="29838" y="11182"/>
            <a:ext cx="6066161" cy="337694"/>
          </a:xfrm>
          <a:prstGeom prst="rect">
            <a:avLst/>
          </a:prstGeom>
          <a:noFill/>
        </p:spPr>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800" b="1" dirty="0">
                <a:solidFill>
                  <a:schemeClr val="bg1"/>
                </a:solidFill>
              </a:rPr>
              <a:t>Ecolab Global Anti-Corruption Training</a:t>
            </a:r>
          </a:p>
        </p:txBody>
      </p:sp>
      <p:pic>
        <p:nvPicPr>
          <p:cNvPr id="5" name="Picture 4">
            <a:extLst>
              <a:ext uri="{FF2B5EF4-FFF2-40B4-BE49-F238E27FC236}">
                <a16:creationId xmlns:a16="http://schemas.microsoft.com/office/drawing/2014/main" id="{002ECD74-3DC6-46BF-B860-CF5CCB86351E}"/>
              </a:ext>
            </a:extLst>
          </p:cNvPr>
          <p:cNvPicPr>
            <a:picLocks noChangeAspect="1"/>
          </p:cNvPicPr>
          <p:nvPr userDrawn="1"/>
        </p:nvPicPr>
        <p:blipFill>
          <a:blip r:embed="rId7"/>
          <a:stretch>
            <a:fillRect/>
          </a:stretch>
        </p:blipFill>
        <p:spPr>
          <a:xfrm>
            <a:off x="76200" y="5209817"/>
            <a:ext cx="792827" cy="207045"/>
          </a:xfrm>
          <a:prstGeom prst="rect">
            <a:avLst/>
          </a:prstGeom>
        </p:spPr>
      </p:pic>
    </p:spTree>
    <p:extLst>
      <p:ext uri="{BB962C8B-B14F-4D97-AF65-F5344CB8AC3E}">
        <p14:creationId xmlns:p14="http://schemas.microsoft.com/office/powerpoint/2010/main" val="3177961165"/>
      </p:ext>
    </p:extLst>
  </p:cSld>
  <p:clrMap bg1="lt1" tx1="dk1" bg2="lt2" tx2="dk2" accent1="accent1" accent2="accent2" accent3="accent3" accent4="accent4" accent5="accent5" accent6="accent6" hlink="hlink" folHlink="folHlink"/>
  <p:sldLayoutIdLst>
    <p:sldLayoutId id="2147483650" r:id="rId1"/>
    <p:sldLayoutId id="2147483664" r:id="rId2"/>
    <p:sldLayoutId id="2147483666" r:id="rId3"/>
    <p:sldLayoutId id="2147483655" r:id="rId4"/>
    <p:sldLayoutId id="2147483665" r:id="rId5"/>
  </p:sldLayoutIdLst>
  <p:hf sldNum="0" hdr="0" dt="0"/>
  <p:txStyles>
    <p:titleStyle>
      <a:lvl1pPr algn="l" defTabSz="914400" rtl="0" eaLnBrk="1" latinLnBrk="0" hangingPunct="1">
        <a:spcBef>
          <a:spcPct val="0"/>
        </a:spcBef>
        <a:buNone/>
        <a:defRPr sz="1400" b="1" kern="1200">
          <a:solidFill>
            <a:srgbClr val="0575C1"/>
          </a:solidFill>
          <a:latin typeface="+mj-lt"/>
          <a:ea typeface="+mj-ea"/>
          <a:cs typeface="+mj-cs"/>
        </a:defRPr>
      </a:lvl1pPr>
    </p:titleStyle>
    <p:body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comments" Target="../comments/commen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29.svg"/></Relationships>
</file>

<file path=ppt/slides/_rels/slide1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37.sv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7.svg"/><Relationship Id="rId4" Type="http://schemas.openxmlformats.org/officeDocument/2006/relationships/image" Target="../media/image36.svg"/><Relationship Id="rId9" Type="http://schemas.openxmlformats.org/officeDocument/2006/relationships/image" Target="../media/image26.pn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comments" Target="../comments/commen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comments" Target="../comments/comment11.xml"/><Relationship Id="rId4" Type="http://schemas.openxmlformats.org/officeDocument/2006/relationships/image" Target="../media/image52.jpeg"/></Relationships>
</file>

<file path=ppt/slides/_rels/slide27.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28.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29.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inside.ecolab.com/-/media/Compliance%20and%20Ethics/Anti%20corruption/Gov%20Employee%20Travel%20Policy%20Statement%20QA%20and%20Approval%20Form%20pdf.pdf?la=en"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inside.ecolab.com/policy-center/resources/global/global-supply-chain-policies" TargetMode="External"/><Relationship Id="rId2" Type="http://schemas.openxmlformats.org/officeDocument/2006/relationships/hyperlink" Target="https://inside.ecolab.com/policy-center/resources/global/global-procurement-policies" TargetMode="External"/><Relationship Id="rId1" Type="http://schemas.openxmlformats.org/officeDocument/2006/relationships/slideLayout" Target="../slideLayouts/slideLayout2.xml"/><Relationship Id="rId4" Type="http://schemas.openxmlformats.org/officeDocument/2006/relationships/comments" Target="../comments/comment12.xml"/></Relationships>
</file>

<file path=ppt/slides/_rels/slide35.xml.rels><?xml version="1.0" encoding="UTF-8" standalone="yes"?>
<Relationships xmlns="http://schemas.openxmlformats.org/package/2006/relationships"><Relationship Id="rId2" Type="http://schemas.openxmlformats.org/officeDocument/2006/relationships/hyperlink" Target="https://inside.ecolab.com/compliance-and-ethics/programs-and-initiatives/anti-corruption/interacting-with-non-us-gov-employees/gifts-and-entertainment-guide-for-government-employees-ol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inside.ecolab.com/policy-center/resources/global/global-finance-policies" TargetMode="External"/><Relationship Id="rId2" Type="http://schemas.openxmlformats.org/officeDocument/2006/relationships/hyperlink" Target="https://vsr.ecolab.com/sites/DMS/effective/_layouts/15/WopiFrame2.aspx?sourcedoc=/sites/DMS/effective/Policies/Global%20Political%20Contribution%20Policy.pdf&amp;action=default" TargetMode="Externa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comments" Target="../comments/comment3.xml"/><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5.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2.svg"/><Relationship Id="rId4" Type="http://schemas.openxmlformats.org/officeDocument/2006/relationships/image" Target="../media/image17.svg"/><Relationship Id="rId9" Type="http://schemas.openxmlformats.org/officeDocument/2006/relationships/image" Target="../media/image21.png"/></Relationships>
</file>

<file path=ppt/slides/_rels/slide40.xml.rels><?xml version="1.0" encoding="UTF-8" standalone="yes"?>
<Relationships xmlns="http://schemas.openxmlformats.org/package/2006/relationships"><Relationship Id="rId3" Type="http://schemas.openxmlformats.org/officeDocument/2006/relationships/hyperlink" Target="https://inside.ecolab.com/policy-center/resources/global/global-finance-policies" TargetMode="External"/><Relationship Id="rId2" Type="http://schemas.openxmlformats.org/officeDocument/2006/relationships/hyperlink" Target="https://vsr.ecolab.com/sites/DMS/effective/_layouts/15/WopiFrame2.aspx?sourcedoc=/sites/DMS/effective/Policies/Global%20Political%20Contribution%20Policy.pdf&amp;action=default" TargetMode="External"/><Relationship Id="rId1" Type="http://schemas.openxmlformats.org/officeDocument/2006/relationships/slideLayout" Target="../slideLayouts/slideLayout2.xml"/><Relationship Id="rId4" Type="http://schemas.openxmlformats.org/officeDocument/2006/relationships/hyperlink" Target="mailto:GlobalCompliance@Ecolab.com"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inside.ecolab.com/policy-center/resources/global/global-finance-policies" TargetMode="External"/><Relationship Id="rId2" Type="http://schemas.openxmlformats.org/officeDocument/2006/relationships/hyperlink" Target="https://vsr.ecolab.com/sites/DMS/effective/_layouts/15/WopiFrame2.aspx?sourcedoc=/sites/DMS/effective/Policies/Global%20Political%20Contribution%20Policy.pdf&amp;action=default" TargetMode="External"/><Relationship Id="rId1" Type="http://schemas.openxmlformats.org/officeDocument/2006/relationships/slideLayout" Target="../slideLayouts/slideLayout2.xml"/><Relationship Id="rId4" Type="http://schemas.openxmlformats.org/officeDocument/2006/relationships/hyperlink" Target="mailto:GlobalCompliance@Ecolab.com"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svg"/></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hyperlink" Target="https://inside.ecolab.com/compliance-and-ethics/programs-and-initiatives/anti-corruption/third-parties" TargetMode="External"/><Relationship Id="rId7" Type="http://schemas.openxmlformats.org/officeDocument/2006/relationships/image" Target="../media/image70.svg"/><Relationship Id="rId2" Type="http://schemas.openxmlformats.org/officeDocument/2006/relationships/image" Target="../media/image68.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24.sv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0.svg"/><Relationship Id="rId4" Type="http://schemas.openxmlformats.org/officeDocument/2006/relationships/image" Target="../media/image17.svg"/><Relationship Id="rId9" Type="http://schemas.openxmlformats.org/officeDocument/2006/relationships/image" Target="../media/image19.png"/><Relationship Id="rId14" Type="http://schemas.openxmlformats.org/officeDocument/2006/relationships/image" Target="../media/image22.sv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comments" Target="../comments/comment1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19.png"/><Relationship Id="rId12" Type="http://schemas.openxmlformats.org/officeDocument/2006/relationships/image" Target="../media/image37.svg"/><Relationship Id="rId2" Type="http://schemas.openxmlformats.org/officeDocument/2006/relationships/image" Target="../media/image25.jpe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3.png"/><Relationship Id="rId5" Type="http://schemas.openxmlformats.org/officeDocument/2006/relationships/image" Target="../media/image18.png"/><Relationship Id="rId10" Type="http://schemas.openxmlformats.org/officeDocument/2006/relationships/image" Target="../media/image27.svg"/><Relationship Id="rId4" Type="http://schemas.openxmlformats.org/officeDocument/2006/relationships/image" Target="../media/image36.svg"/><Relationship Id="rId9" Type="http://schemas.openxmlformats.org/officeDocument/2006/relationships/image" Target="../media/image26.png"/><Relationship Id="rId14" Type="http://schemas.openxmlformats.org/officeDocument/2006/relationships/image" Target="../media/image38.sv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hyperlink" Target="https://inside.ecolab.com/compliance-and-ethics/programs-and-initiatives/anti-corruption/third-parties" TargetMode="External"/><Relationship Id="rId1" Type="http://schemas.openxmlformats.org/officeDocument/2006/relationships/slideLayout" Target="../slideLayouts/slideLayout2.xml"/><Relationship Id="rId4" Type="http://schemas.openxmlformats.org/officeDocument/2006/relationships/comments" Target="../comments/comment15.xml"/></Relationships>
</file>

<file path=ppt/slides/_rels/slide5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30.jpeg"/><Relationship Id="rId4" Type="http://schemas.openxmlformats.org/officeDocument/2006/relationships/image" Target="../media/image29.sv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5.jpeg"/><Relationship Id="rId1" Type="http://schemas.openxmlformats.org/officeDocument/2006/relationships/slideLayout" Target="../slideLayouts/slideLayout1.xml"/><Relationship Id="rId4" Type="http://schemas.openxmlformats.org/officeDocument/2006/relationships/image" Target="../media/image51.svg"/></Relationships>
</file>

<file path=ppt/slides/_rels/slide6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6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75.jpeg"/></Relationships>
</file>

<file path=ppt/slides/_rels/slide6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hyperlink" Target="https://vsr.ecolab.com/sites/DMS/effective/Policies/Global%20Sensitive%20Countries%20and%20Persons%20Policy.pdf" TargetMode="External"/><Relationship Id="rId1" Type="http://schemas.openxmlformats.org/officeDocument/2006/relationships/slideLayout" Target="../slideLayouts/slideLayout2.xml"/><Relationship Id="rId4" Type="http://schemas.openxmlformats.org/officeDocument/2006/relationships/comments" Target="../comments/comment16.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comments" Target="../comments/comment5.xml"/><Relationship Id="rId4" Type="http://schemas.openxmlformats.org/officeDocument/2006/relationships/image" Target="../media/image29.sv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7.svg"/><Relationship Id="rId3" Type="http://schemas.openxmlformats.org/officeDocument/2006/relationships/image" Target="../media/image25.jpe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7.svg"/><Relationship Id="rId5" Type="http://schemas.openxmlformats.org/officeDocument/2006/relationships/image" Target="../media/image36.svg"/><Relationship Id="rId15" Type="http://schemas.openxmlformats.org/officeDocument/2006/relationships/image" Target="../media/image38.svg"/><Relationship Id="rId10" Type="http://schemas.openxmlformats.org/officeDocument/2006/relationships/image" Target="../media/image26.png"/><Relationship Id="rId4" Type="http://schemas.openxmlformats.org/officeDocument/2006/relationships/image" Target="../media/image16.png"/><Relationship Id="rId9" Type="http://schemas.openxmlformats.org/officeDocument/2006/relationships/image" Target="../media/image20.svg"/><Relationship Id="rId14" Type="http://schemas.openxmlformats.org/officeDocument/2006/relationships/image" Target="../media/image21.png"/></Relationships>
</file>

<file path=ppt/slides/_rels/slide72.xml.rels><?xml version="1.0" encoding="UTF-8" standalone="yes"?>
<Relationships xmlns="http://schemas.openxmlformats.org/package/2006/relationships"><Relationship Id="rId3" Type="http://schemas.openxmlformats.org/officeDocument/2006/relationships/hyperlink" Target="https://inside.ecolab.com/compliance-and-ethics/resources/code-of-conduct/helpline" TargetMode="External"/><Relationship Id="rId2" Type="http://schemas.openxmlformats.org/officeDocument/2006/relationships/hyperlink" Target="mailto:Globalcompliance@ecolab.com" TargetMode="External"/><Relationship Id="rId1" Type="http://schemas.openxmlformats.org/officeDocument/2006/relationships/slideLayout" Target="../slideLayouts/slideLayout2.xml"/><Relationship Id="rId6" Type="http://schemas.openxmlformats.org/officeDocument/2006/relationships/comments" Target="../comments/comment17.xml"/><Relationship Id="rId5" Type="http://schemas.openxmlformats.org/officeDocument/2006/relationships/image" Target="../media/image79.jpeg"/><Relationship Id="rId4" Type="http://schemas.openxmlformats.org/officeDocument/2006/relationships/hyperlink" Target="https://secure.ethicspoint.com/domain/media/en/gui/61016/index.html" TargetMode="External"/></Relationships>
</file>

<file path=ppt/slides/_rels/slide7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37.svg"/><Relationship Id="rId3" Type="http://schemas.openxmlformats.org/officeDocument/2006/relationships/image" Target="../media/image25.jpeg"/><Relationship Id="rId7" Type="http://schemas.microsoft.com/office/2007/relationships/hdphoto" Target="../media/hdphoto1.wdp"/><Relationship Id="rId12"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38.svg"/><Relationship Id="rId5" Type="http://schemas.openxmlformats.org/officeDocument/2006/relationships/image" Target="../media/image36.sv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svg"/></Relationships>
</file>

<file path=ppt/slides/_rels/slide75.xml.rels><?xml version="1.0" encoding="UTF-8" standalone="yes"?>
<Relationships xmlns="http://schemas.openxmlformats.org/package/2006/relationships"><Relationship Id="rId3" Type="http://schemas.openxmlformats.org/officeDocument/2006/relationships/hyperlink" Target="https://inside.ecolab.com/policy-center/resources/global/global-compliance-policies/global-anti-corruption-policies-other-languages" TargetMode="External"/><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comments" Target="../comments/comment18.xml"/><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D9ADB39-5787-43E0-884E-24E1CCF63D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019" r="3019"/>
          <a:stretch/>
        </p:blipFill>
        <p:spPr bwMode="auto">
          <a:xfrm>
            <a:off x="0" y="-4763"/>
            <a:ext cx="9144000" cy="547687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F2C87DB5-6879-4013-8D7B-3825CBDF6556}"/>
              </a:ext>
            </a:extLst>
          </p:cNvPr>
          <p:cNvCxnSpPr/>
          <p:nvPr/>
        </p:nvCxnSpPr>
        <p:spPr>
          <a:xfrm>
            <a:off x="1737449" y="4745325"/>
            <a:ext cx="0" cy="583912"/>
          </a:xfrm>
          <a:prstGeom prst="line">
            <a:avLst/>
          </a:prstGeom>
          <a:ln>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ECE20B3-6103-4EF0-B642-DFC176341386}"/>
              </a:ext>
            </a:extLst>
          </p:cNvPr>
          <p:cNvGrpSpPr/>
          <p:nvPr/>
        </p:nvGrpSpPr>
        <p:grpSpPr>
          <a:xfrm>
            <a:off x="-3810" y="4522768"/>
            <a:ext cx="9151620" cy="880224"/>
            <a:chOff x="0" y="1950345"/>
            <a:chExt cx="9151620" cy="880224"/>
          </a:xfrm>
        </p:grpSpPr>
        <p:sp>
          <p:nvSpPr>
            <p:cNvPr id="8" name="Rectangle 7">
              <a:extLst>
                <a:ext uri="{FF2B5EF4-FFF2-40B4-BE49-F238E27FC236}">
                  <a16:creationId xmlns:a16="http://schemas.microsoft.com/office/drawing/2014/main" id="{511D8D77-F187-411D-B8D2-601DB69CCDA7}"/>
                </a:ext>
              </a:extLst>
            </p:cNvPr>
            <p:cNvSpPr/>
            <p:nvPr/>
          </p:nvSpPr>
          <p:spPr>
            <a:xfrm>
              <a:off x="0" y="1950345"/>
              <a:ext cx="9151620" cy="880224"/>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ext Placeholder 1">
              <a:extLst>
                <a:ext uri="{FF2B5EF4-FFF2-40B4-BE49-F238E27FC236}">
                  <a16:creationId xmlns:a16="http://schemas.microsoft.com/office/drawing/2014/main" id="{1D6AADF9-E1E1-4BC8-B456-5E32A6642990}"/>
                </a:ext>
              </a:extLst>
            </p:cNvPr>
            <p:cNvSpPr txBox="1">
              <a:spLocks/>
            </p:cNvSpPr>
            <p:nvPr/>
          </p:nvSpPr>
          <p:spPr>
            <a:xfrm>
              <a:off x="1831312" y="2159625"/>
              <a:ext cx="6362607" cy="461665"/>
            </a:xfrm>
            <a:prstGeom prst="rect">
              <a:avLst/>
            </a:prstGeom>
          </p:spPr>
          <p:txBody>
            <a:bodyPr wrap="square">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sv-SE" sz="2400" b="1" dirty="0">
                  <a:solidFill>
                    <a:schemeClr val="bg1"/>
                  </a:solidFill>
                </a:rPr>
                <a:t>Global </a:t>
              </a:r>
              <a:r>
                <a:rPr lang="sv-SE" sz="2400" b="1" dirty="0">
                  <a:solidFill>
                    <a:srgbClr val="FF0000"/>
                  </a:solidFill>
                </a:rPr>
                <a:t>Anti-C</a:t>
              </a:r>
              <a:r>
                <a:rPr lang="sv-SE" sz="2400" b="1" dirty="0">
                  <a:solidFill>
                    <a:schemeClr val="bg1"/>
                  </a:solidFill>
                </a:rPr>
                <a:t>orruption Training</a:t>
              </a:r>
            </a:p>
          </p:txBody>
        </p:sp>
        <p:sp>
          <p:nvSpPr>
            <p:cNvPr id="10" name="Rectangle 9">
              <a:extLst>
                <a:ext uri="{FF2B5EF4-FFF2-40B4-BE49-F238E27FC236}">
                  <a16:creationId xmlns:a16="http://schemas.microsoft.com/office/drawing/2014/main" id="{867953FD-6AC2-457A-8332-F1A7EAED942C}"/>
                </a:ext>
              </a:extLst>
            </p:cNvPr>
            <p:cNvSpPr/>
            <p:nvPr/>
          </p:nvSpPr>
          <p:spPr>
            <a:xfrm>
              <a:off x="8081010" y="2218026"/>
              <a:ext cx="923544" cy="344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7AC9"/>
                  </a:solidFill>
                </a:rPr>
                <a:t>START</a:t>
              </a:r>
            </a:p>
          </p:txBody>
        </p:sp>
        <p:pic>
          <p:nvPicPr>
            <p:cNvPr id="12" name="Graphic 11">
              <a:extLst>
                <a:ext uri="{FF2B5EF4-FFF2-40B4-BE49-F238E27FC236}">
                  <a16:creationId xmlns:a16="http://schemas.microsoft.com/office/drawing/2014/main" id="{7580B3EA-1F8A-4DBD-9347-4E69D32AB3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6220" y="2189868"/>
              <a:ext cx="1381146" cy="360000"/>
            </a:xfrm>
            <a:prstGeom prst="rect">
              <a:avLst/>
            </a:prstGeom>
          </p:spPr>
        </p:pic>
      </p:grpSp>
      <p:sp>
        <p:nvSpPr>
          <p:cNvPr id="2" name="Rectangle 1">
            <a:extLst>
              <a:ext uri="{FF2B5EF4-FFF2-40B4-BE49-F238E27FC236}">
                <a16:creationId xmlns:a16="http://schemas.microsoft.com/office/drawing/2014/main" id="{0FA8B1D2-549D-4D8A-9F12-374F73AC34CE}"/>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a:t>
            </a:r>
          </a:p>
        </p:txBody>
      </p:sp>
    </p:spTree>
    <p:extLst>
      <p:ext uri="{BB962C8B-B14F-4D97-AF65-F5344CB8AC3E}">
        <p14:creationId xmlns:p14="http://schemas.microsoft.com/office/powerpoint/2010/main" val="5132651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3F624-B228-4EBD-A04C-9B7AC9C95BDA}"/>
              </a:ext>
            </a:extLst>
          </p:cNvPr>
          <p:cNvGrpSpPr/>
          <p:nvPr/>
        </p:nvGrpSpPr>
        <p:grpSpPr>
          <a:xfrm>
            <a:off x="12700" y="988969"/>
            <a:ext cx="9144000" cy="3654468"/>
            <a:chOff x="12700" y="1178364"/>
            <a:chExt cx="9144000" cy="3654468"/>
          </a:xfrm>
        </p:grpSpPr>
        <p:sp>
          <p:nvSpPr>
            <p:cNvPr id="5" name="Rectangle 4">
              <a:extLst>
                <a:ext uri="{FF2B5EF4-FFF2-40B4-BE49-F238E27FC236}">
                  <a16:creationId xmlns:a16="http://schemas.microsoft.com/office/drawing/2014/main" id="{AFA09F02-8938-405E-9515-8C4FB7334A28}"/>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A927BDA-B01C-4B3C-99F9-A264786426DB}"/>
                </a:ext>
              </a:extLst>
            </p:cNvPr>
            <p:cNvSpPr/>
            <p:nvPr/>
          </p:nvSpPr>
          <p:spPr>
            <a:xfrm>
              <a:off x="5423863" y="1446112"/>
              <a:ext cx="3628697" cy="400110"/>
            </a:xfrm>
            <a:prstGeom prst="rect">
              <a:avLst/>
            </a:prstGeom>
          </p:spPr>
          <p:txBody>
            <a:bodyPr wrap="square" anchor="ctr">
              <a:spAutoFit/>
            </a:bodyPr>
            <a:lstStyle/>
            <a:p>
              <a:r>
                <a:rPr lang="en-US" sz="2000" b="1" dirty="0">
                  <a:solidFill>
                    <a:srgbClr val="51BCEC"/>
                  </a:solidFill>
                  <a:latin typeface="Arial Black" panose="020B0A04020102020204" pitchFamily="34" charset="0"/>
                </a:rPr>
                <a:t>Anti-Corruption Laws</a:t>
              </a:r>
            </a:p>
          </p:txBody>
        </p:sp>
        <p:cxnSp>
          <p:nvCxnSpPr>
            <p:cNvPr id="7" name="Straight Connector 6">
              <a:extLst>
                <a:ext uri="{FF2B5EF4-FFF2-40B4-BE49-F238E27FC236}">
                  <a16:creationId xmlns:a16="http://schemas.microsoft.com/office/drawing/2014/main" id="{DE0E543A-F90A-468D-8B29-818DAF4CDAE9}"/>
                </a:ext>
              </a:extLst>
            </p:cNvPr>
            <p:cNvCxnSpPr>
              <a:cxnSpLocks/>
            </p:cNvCxnSpPr>
            <p:nvPr/>
          </p:nvCxnSpPr>
          <p:spPr>
            <a:xfrm>
              <a:off x="5515425" y="1989262"/>
              <a:ext cx="310269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5B2AD0-5C55-4CB2-83D0-C93C429D985B}"/>
                </a:ext>
              </a:extLst>
            </p:cNvPr>
            <p:cNvSpPr/>
            <p:nvPr/>
          </p:nvSpPr>
          <p:spPr>
            <a:xfrm>
              <a:off x="5334000" y="2089632"/>
              <a:ext cx="3703841" cy="2539157"/>
            </a:xfrm>
            <a:prstGeom prst="rect">
              <a:avLst/>
            </a:prstGeom>
          </p:spPr>
          <p:txBody>
            <a:bodyPr wrap="square">
              <a:spAutoFit/>
            </a:bodyPr>
            <a:lstStyle/>
            <a:p>
              <a:pPr indent="-342900">
                <a:spcBef>
                  <a:spcPts val="600"/>
                </a:spcBef>
                <a:spcAft>
                  <a:spcPts val="600"/>
                </a:spcAft>
                <a:tabLst>
                  <a:tab pos="457200" algn="l"/>
                </a:tabLst>
              </a:pPr>
              <a:r>
                <a:rPr lang="en-US" sz="1400" dirty="0">
                  <a:solidFill>
                    <a:srgbClr val="6C6D72"/>
                  </a:solidFill>
                </a:rPr>
                <a:t>Anti-Corruption laws prohibit corruption </a:t>
              </a:r>
              <a:r>
                <a:rPr lang="en-US" sz="1400" dirty="0">
                  <a:solidFill>
                    <a:srgbClr val="FF0000"/>
                  </a:solidFill>
                </a:rPr>
                <a:t>with the public (government) and most private (commercial) sectors</a:t>
              </a:r>
              <a:r>
                <a:rPr lang="en-US" sz="1400" dirty="0">
                  <a:solidFill>
                    <a:srgbClr val="6C6D72"/>
                  </a:solidFill>
                </a:rPr>
                <a:t>. Ecolab’s program is designed to comply with the requirements of anti-corruption laws, including but not limited to:</a:t>
              </a:r>
            </a:p>
            <a:p>
              <a:pPr marL="285750" indent="-285750">
                <a:buClr>
                  <a:schemeClr val="tx2"/>
                </a:buClr>
                <a:buFont typeface="Wingdings" panose="05000000000000000000" pitchFamily="2" charset="2"/>
                <a:buChar char="§"/>
                <a:tabLst>
                  <a:tab pos="457200" algn="l"/>
                </a:tabLst>
              </a:pPr>
              <a:r>
                <a:rPr lang="en-US" sz="1400" dirty="0">
                  <a:solidFill>
                    <a:srgbClr val="6C6D72"/>
                  </a:solidFill>
                </a:rPr>
                <a:t>US Foreign Corrupt Practices Act (“FCPA”)</a:t>
              </a:r>
            </a:p>
            <a:p>
              <a:pPr marL="285750" indent="-285750">
                <a:buClr>
                  <a:schemeClr val="tx2"/>
                </a:buClr>
                <a:buFont typeface="Wingdings" panose="05000000000000000000" pitchFamily="2" charset="2"/>
                <a:buChar char="§"/>
                <a:tabLst>
                  <a:tab pos="457200" algn="l"/>
                </a:tabLst>
              </a:pPr>
              <a:r>
                <a:rPr lang="en-US" sz="1400" dirty="0">
                  <a:solidFill>
                    <a:srgbClr val="6C6D72"/>
                  </a:solidFill>
                </a:rPr>
                <a:t>UK Bribery Act 2010</a:t>
              </a:r>
            </a:p>
            <a:p>
              <a:pPr marL="285750" indent="-285750">
                <a:buClr>
                  <a:schemeClr val="tx2"/>
                </a:buClr>
                <a:buFont typeface="Wingdings" panose="05000000000000000000" pitchFamily="2" charset="2"/>
                <a:buChar char="§"/>
                <a:tabLst>
                  <a:tab pos="457200" algn="l"/>
                </a:tabLst>
              </a:pPr>
              <a:r>
                <a:rPr lang="en-US" sz="1400" dirty="0">
                  <a:solidFill>
                    <a:srgbClr val="6C6D72"/>
                  </a:solidFill>
                </a:rPr>
                <a:t>Local anti-corruption laws (within the countries where Ecolab does business)</a:t>
              </a:r>
            </a:p>
          </p:txBody>
        </p:sp>
      </p:grpSp>
      <p:pic>
        <p:nvPicPr>
          <p:cNvPr id="9222" name="Picture 6">
            <a:extLst>
              <a:ext uri="{FF2B5EF4-FFF2-40B4-BE49-F238E27FC236}">
                <a16:creationId xmlns:a16="http://schemas.microsoft.com/office/drawing/2014/main" id="{941F6949-D303-4480-994A-29FF3B66E69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863" r="1863"/>
          <a:stretch/>
        </p:blipFill>
        <p:spPr bwMode="auto">
          <a:xfrm>
            <a:off x="-2882" y="985812"/>
            <a:ext cx="5282012" cy="3657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14BC19-7813-4D27-9576-4057F279DC6D}"/>
              </a:ext>
            </a:extLst>
          </p:cNvPr>
          <p:cNvSpPr>
            <a:spLocks noGrp="1"/>
          </p:cNvSpPr>
          <p:nvPr>
            <p:ph type="title"/>
          </p:nvPr>
        </p:nvSpPr>
        <p:spPr/>
        <p:txBody>
          <a:bodyPr/>
          <a:lstStyle/>
          <a:p>
            <a:r>
              <a:rPr lang="en-US" dirty="0"/>
              <a:t>Understanding Anti-Corruption and Bribery Laws</a:t>
            </a:r>
          </a:p>
        </p:txBody>
      </p:sp>
      <p:sp>
        <p:nvSpPr>
          <p:cNvPr id="11" name="Text Placeholder 13">
            <a:extLst>
              <a:ext uri="{FF2B5EF4-FFF2-40B4-BE49-F238E27FC236}">
                <a16:creationId xmlns:a16="http://schemas.microsoft.com/office/drawing/2014/main" id="{6CD9A80B-B758-44D3-9D3C-5897AB55CF88}"/>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r">
              <a:buNone/>
            </a:pPr>
            <a:r>
              <a:rPr lang="en-US" sz="1100" i="1" dirty="0">
                <a:solidFill>
                  <a:srgbClr val="149EB9"/>
                </a:solidFill>
                <a:latin typeface="Arial"/>
                <a:cs typeface="Arial"/>
              </a:rPr>
              <a:t>Go back if desired</a:t>
            </a:r>
            <a:endParaRPr lang="en-US" sz="1600" dirty="0">
              <a:solidFill>
                <a:srgbClr val="149EB9"/>
              </a:solidFill>
            </a:endParaRPr>
          </a:p>
        </p:txBody>
      </p:sp>
      <p:grpSp>
        <p:nvGrpSpPr>
          <p:cNvPr id="15" name="Group 14">
            <a:extLst>
              <a:ext uri="{FF2B5EF4-FFF2-40B4-BE49-F238E27FC236}">
                <a16:creationId xmlns:a16="http://schemas.microsoft.com/office/drawing/2014/main" id="{16967E4F-2DE3-4596-9071-D1DAE3D836B7}"/>
              </a:ext>
            </a:extLst>
          </p:cNvPr>
          <p:cNvGrpSpPr/>
          <p:nvPr/>
        </p:nvGrpSpPr>
        <p:grpSpPr>
          <a:xfrm>
            <a:off x="8305787" y="4757297"/>
            <a:ext cx="297603" cy="289038"/>
            <a:chOff x="12678540" y="4735212"/>
            <a:chExt cx="458628" cy="445428"/>
          </a:xfrm>
          <a:solidFill>
            <a:schemeClr val="accent3"/>
          </a:solidFill>
        </p:grpSpPr>
        <p:sp>
          <p:nvSpPr>
            <p:cNvPr id="17" name="Oval 16">
              <a:extLst>
                <a:ext uri="{FF2B5EF4-FFF2-40B4-BE49-F238E27FC236}">
                  <a16:creationId xmlns:a16="http://schemas.microsoft.com/office/drawing/2014/main" id="{42B06A82-2388-4F72-84A3-68243C4B2033}"/>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Graphic 17" descr="Carrot Up">
              <a:extLst>
                <a:ext uri="{FF2B5EF4-FFF2-40B4-BE49-F238E27FC236}">
                  <a16:creationId xmlns:a16="http://schemas.microsoft.com/office/drawing/2014/main" id="{D03D2E0A-F301-46C9-B524-BAC2F6F903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12678540" y="4735212"/>
              <a:ext cx="445428" cy="445428"/>
            </a:xfrm>
            <a:prstGeom prst="rect">
              <a:avLst/>
            </a:prstGeom>
          </p:spPr>
        </p:pic>
      </p:grpSp>
    </p:spTree>
    <p:extLst>
      <p:ext uri="{BB962C8B-B14F-4D97-AF65-F5344CB8AC3E}">
        <p14:creationId xmlns:p14="http://schemas.microsoft.com/office/powerpoint/2010/main" val="294280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4D9039A-D2FD-4355-ADEA-9BE643AF9962}"/>
              </a:ext>
            </a:extLst>
          </p:cNvPr>
          <p:cNvSpPr/>
          <p:nvPr/>
        </p:nvSpPr>
        <p:spPr>
          <a:xfrm>
            <a:off x="3048001" y="794656"/>
            <a:ext cx="6096000" cy="3866169"/>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4" name="Rectangle 13">
            <a:extLst>
              <a:ext uri="{FF2B5EF4-FFF2-40B4-BE49-F238E27FC236}">
                <a16:creationId xmlns:a16="http://schemas.microsoft.com/office/drawing/2014/main" id="{930C690F-FF1B-4B39-B352-54A77B83C89B}"/>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5</a:t>
            </a:r>
          </a:p>
        </p:txBody>
      </p:sp>
      <p:sp>
        <p:nvSpPr>
          <p:cNvPr id="8" name="Rectangle 7">
            <a:extLst>
              <a:ext uri="{FF2B5EF4-FFF2-40B4-BE49-F238E27FC236}">
                <a16:creationId xmlns:a16="http://schemas.microsoft.com/office/drawing/2014/main" id="{AF16932D-C376-47C4-BD3A-FD76046E854C}"/>
              </a:ext>
            </a:extLst>
          </p:cNvPr>
          <p:cNvSpPr/>
          <p:nvPr/>
        </p:nvSpPr>
        <p:spPr>
          <a:xfrm>
            <a:off x="8153400" y="4262437"/>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pic>
        <p:nvPicPr>
          <p:cNvPr id="10" name="Picture 2">
            <a:extLst>
              <a:ext uri="{FF2B5EF4-FFF2-40B4-BE49-F238E27FC236}">
                <a16:creationId xmlns:a16="http://schemas.microsoft.com/office/drawing/2014/main" id="{A7A369FB-AB40-45F7-B553-13E30DA2A28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1840" r="21840"/>
          <a:stretch/>
        </p:blipFill>
        <p:spPr bwMode="auto">
          <a:xfrm>
            <a:off x="0" y="760214"/>
            <a:ext cx="3296097" cy="3900611"/>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7CD5EF1-B8B4-4FB3-A3E7-EF9ADF0646B1}"/>
              </a:ext>
            </a:extLst>
          </p:cNvPr>
          <p:cNvSpPr txBox="1"/>
          <p:nvPr/>
        </p:nvSpPr>
        <p:spPr>
          <a:xfrm>
            <a:off x="3370604" y="2662237"/>
            <a:ext cx="1201396" cy="698717"/>
          </a:xfrm>
          <a:prstGeom prst="rect">
            <a:avLst/>
          </a:prstGeom>
          <a:noFill/>
        </p:spPr>
        <p:txBody>
          <a:bodyPr wrap="square">
            <a:spAutoFit/>
          </a:bodyPr>
          <a:lstStyle/>
          <a:p>
            <a:pPr marL="342900" marR="0" lvl="0" indent="-342900" algn="just">
              <a:lnSpc>
                <a:spcPct val="150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Yes</a:t>
            </a:r>
          </a:p>
          <a:p>
            <a:pPr marL="342900" marR="0" lvl="0" indent="-342900" algn="just">
              <a:lnSpc>
                <a:spcPct val="150000"/>
              </a:lnSpc>
              <a:spcBef>
                <a:spcPts val="0"/>
              </a:spcBef>
              <a:spcAft>
                <a:spcPts val="80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No</a:t>
            </a:r>
          </a:p>
        </p:txBody>
      </p:sp>
      <p:sp>
        <p:nvSpPr>
          <p:cNvPr id="7" name="Content Placeholder 2">
            <a:extLst>
              <a:ext uri="{FF2B5EF4-FFF2-40B4-BE49-F238E27FC236}">
                <a16:creationId xmlns:a16="http://schemas.microsoft.com/office/drawing/2014/main" id="{7907981B-23C1-4422-85D2-628CBA101923}"/>
              </a:ext>
            </a:extLst>
          </p:cNvPr>
          <p:cNvSpPr txBox="1">
            <a:spLocks/>
          </p:cNvSpPr>
          <p:nvPr/>
        </p:nvSpPr>
        <p:spPr>
          <a:xfrm>
            <a:off x="3352800" y="857940"/>
            <a:ext cx="5691911" cy="1749197"/>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tx1"/>
                </a:solidFill>
                <a:latin typeface="Comic Sans MS" panose="030F0702030302020204" pitchFamily="66" charset="0"/>
              </a:rPr>
              <a:t>Juan, an Ecolab Nalco Water employee, is responsible for submitting a bid for a large public tender. Prior to the launch of the tender, he approaches his friend, a government employee, who can help him in submitting a proposal for the tender. </a:t>
            </a:r>
          </a:p>
          <a:p>
            <a:r>
              <a:rPr lang="en-US" dirty="0">
                <a:solidFill>
                  <a:schemeClr val="tx1"/>
                </a:solidFill>
                <a:latin typeface="Comic Sans MS" panose="030F0702030302020204" pitchFamily="66" charset="0"/>
              </a:rPr>
              <a:t>His friend suggests that Juan offer him a small gift to help ensure that the specifications in the tender will appear in such a way that it helps Ecolab win the tender. Can Juan give the small gift to his friend? </a:t>
            </a:r>
          </a:p>
          <a:p>
            <a:pPr>
              <a:spcAft>
                <a:spcPts val="0"/>
              </a:spcAft>
            </a:pPr>
            <a:endParaRPr lang="en-US" sz="500"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4" name="Title 3">
            <a:extLst>
              <a:ext uri="{FF2B5EF4-FFF2-40B4-BE49-F238E27FC236}">
                <a16:creationId xmlns:a16="http://schemas.microsoft.com/office/drawing/2014/main" id="{396964E9-76C1-4974-A202-E7007C5095F8}"/>
              </a:ext>
            </a:extLst>
          </p:cNvPr>
          <p:cNvSpPr>
            <a:spLocks noGrp="1"/>
          </p:cNvSpPr>
          <p:nvPr>
            <p:ph type="title"/>
          </p:nvPr>
        </p:nvSpPr>
        <p:spPr/>
        <p:txBody>
          <a:bodyPr/>
          <a:lstStyle/>
          <a:p>
            <a:r>
              <a:rPr lang="en-US" dirty="0"/>
              <a:t>A Little Help from a Friend</a:t>
            </a:r>
            <a:endParaRPr lang="en-IN" dirty="0"/>
          </a:p>
        </p:txBody>
      </p:sp>
    </p:spTree>
    <p:extLst>
      <p:ext uri="{BB962C8B-B14F-4D97-AF65-F5344CB8AC3E}">
        <p14:creationId xmlns:p14="http://schemas.microsoft.com/office/powerpoint/2010/main" val="1135926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5EFA087-524A-456C-8369-836C6CC4526D}"/>
              </a:ext>
            </a:extLst>
          </p:cNvPr>
          <p:cNvSpPr/>
          <p:nvPr/>
        </p:nvSpPr>
        <p:spPr>
          <a:xfrm>
            <a:off x="3048001" y="794656"/>
            <a:ext cx="6096000" cy="3866169"/>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22" name="TextBox 21">
            <a:extLst>
              <a:ext uri="{FF2B5EF4-FFF2-40B4-BE49-F238E27FC236}">
                <a16:creationId xmlns:a16="http://schemas.microsoft.com/office/drawing/2014/main" id="{8F6EDAF6-46B7-476E-97AB-6C016874F799}"/>
              </a:ext>
            </a:extLst>
          </p:cNvPr>
          <p:cNvSpPr txBox="1"/>
          <p:nvPr/>
        </p:nvSpPr>
        <p:spPr>
          <a:xfrm>
            <a:off x="3370604" y="2662237"/>
            <a:ext cx="1201396" cy="698717"/>
          </a:xfrm>
          <a:prstGeom prst="rect">
            <a:avLst/>
          </a:prstGeom>
          <a:noFill/>
        </p:spPr>
        <p:txBody>
          <a:bodyPr wrap="square">
            <a:spAutoFit/>
          </a:bodyPr>
          <a:lstStyle/>
          <a:p>
            <a:pPr marL="342900" marR="0" lvl="0" indent="-342900" algn="just">
              <a:lnSpc>
                <a:spcPct val="150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Yes</a:t>
            </a:r>
          </a:p>
          <a:p>
            <a:pPr marL="342900" marR="0" lvl="0" indent="-342900" algn="just">
              <a:lnSpc>
                <a:spcPct val="150000"/>
              </a:lnSpc>
              <a:spcBef>
                <a:spcPts val="0"/>
              </a:spcBef>
              <a:spcAft>
                <a:spcPts val="80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No</a:t>
            </a:r>
          </a:p>
        </p:txBody>
      </p:sp>
      <p:sp>
        <p:nvSpPr>
          <p:cNvPr id="24" name="Content Placeholder 2">
            <a:extLst>
              <a:ext uri="{FF2B5EF4-FFF2-40B4-BE49-F238E27FC236}">
                <a16:creationId xmlns:a16="http://schemas.microsoft.com/office/drawing/2014/main" id="{64E549C5-3626-4032-BE35-38EE3E6C03E6}"/>
              </a:ext>
            </a:extLst>
          </p:cNvPr>
          <p:cNvSpPr txBox="1">
            <a:spLocks/>
          </p:cNvSpPr>
          <p:nvPr/>
        </p:nvSpPr>
        <p:spPr>
          <a:xfrm>
            <a:off x="3352800" y="857940"/>
            <a:ext cx="5691911" cy="1749197"/>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tx1"/>
                </a:solidFill>
                <a:latin typeface="Comic Sans MS" panose="030F0702030302020204" pitchFamily="66" charset="0"/>
              </a:rPr>
              <a:t>Juan, an Ecolab Nalco Water employee, is responsible for submitting a bid for a large public tender. Prior to the launch of the tender, he approaches his friend, a government employee, who can help him in submitting a proposal for the tender. </a:t>
            </a:r>
          </a:p>
          <a:p>
            <a:r>
              <a:rPr lang="en-US" dirty="0">
                <a:solidFill>
                  <a:schemeClr val="tx1"/>
                </a:solidFill>
                <a:latin typeface="Comic Sans MS" panose="030F0702030302020204" pitchFamily="66" charset="0"/>
              </a:rPr>
              <a:t>His friend suggests that Juan offer him a small gift to help ensure that the specifications in the tender will appear in such a way that it helps Ecolab win the tender. Can Juan give the small gift to his friend? </a:t>
            </a:r>
          </a:p>
          <a:p>
            <a:pPr>
              <a:spcAft>
                <a:spcPts val="0"/>
              </a:spcAft>
            </a:pPr>
            <a:endParaRPr lang="en-US" sz="500"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pic>
        <p:nvPicPr>
          <p:cNvPr id="18" name="Picture 2">
            <a:extLst>
              <a:ext uri="{FF2B5EF4-FFF2-40B4-BE49-F238E27FC236}">
                <a16:creationId xmlns:a16="http://schemas.microsoft.com/office/drawing/2014/main" id="{8A624300-083C-45F1-9314-866ABA3BFE6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1840" r="21840"/>
          <a:stretch/>
        </p:blipFill>
        <p:spPr bwMode="auto">
          <a:xfrm>
            <a:off x="0" y="760214"/>
            <a:ext cx="3296097" cy="3900611"/>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C523DB-6088-4627-AE1B-930EFADD6608}"/>
              </a:ext>
            </a:extLst>
          </p:cNvPr>
          <p:cNvSpPr>
            <a:spLocks noGrp="1"/>
          </p:cNvSpPr>
          <p:nvPr>
            <p:ph type="title"/>
          </p:nvPr>
        </p:nvSpPr>
        <p:spPr/>
        <p:txBody>
          <a:bodyPr/>
          <a:lstStyle/>
          <a:p>
            <a:r>
              <a:rPr lang="en-US" dirty="0"/>
              <a:t>A Little Help from a Friend</a:t>
            </a:r>
          </a:p>
        </p:txBody>
      </p:sp>
      <p:sp>
        <p:nvSpPr>
          <p:cNvPr id="6" name="Rectangle 5">
            <a:extLst>
              <a:ext uri="{FF2B5EF4-FFF2-40B4-BE49-F238E27FC236}">
                <a16:creationId xmlns:a16="http://schemas.microsoft.com/office/drawing/2014/main" id="{72F8D278-A432-43C2-9814-33A11930DA6C}"/>
              </a:ext>
            </a:extLst>
          </p:cNvPr>
          <p:cNvSpPr/>
          <p:nvPr/>
        </p:nvSpPr>
        <p:spPr>
          <a:xfrm>
            <a:off x="0" y="3668384"/>
            <a:ext cx="9122001" cy="1432253"/>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FB5F3807-994C-4330-B32E-97EC17AC1EC9}"/>
              </a:ext>
            </a:extLst>
          </p:cNvPr>
          <p:cNvSpPr/>
          <p:nvPr/>
        </p:nvSpPr>
        <p:spPr>
          <a:xfrm>
            <a:off x="56148" y="3762194"/>
            <a:ext cx="9031703" cy="1143775"/>
          </a:xfrm>
          <a:prstGeom prst="rect">
            <a:avLst/>
          </a:prstGeom>
        </p:spPr>
        <p:txBody>
          <a:bodyPr wrap="square">
            <a:spAutoFit/>
          </a:bodyPr>
          <a:lstStyle/>
          <a:p>
            <a:pPr>
              <a:lnSpc>
                <a:spcPct val="115000"/>
              </a:lnSpc>
              <a:spcAft>
                <a:spcPts val="600"/>
              </a:spcAft>
            </a:pPr>
            <a:r>
              <a:rPr lang="en-US" sz="1200" b="1" dirty="0">
                <a:solidFill>
                  <a:srgbClr val="6C6D72"/>
                </a:solidFill>
              </a:rPr>
              <a:t>Excellent, that’s correct!</a:t>
            </a:r>
          </a:p>
          <a:p>
            <a:pPr>
              <a:lnSpc>
                <a:spcPct val="115000"/>
              </a:lnSpc>
              <a:spcAft>
                <a:spcPts val="1000"/>
              </a:spcAft>
            </a:pPr>
            <a:r>
              <a:rPr lang="en-US" sz="1100" dirty="0">
                <a:solidFill>
                  <a:srgbClr val="6C6D72"/>
                </a:solidFill>
              </a:rPr>
              <a:t>Ecolab conducts business lawfully, ethically, and with integrity. Corrupt practices are unacceptable, and takes a zero-tolerance approach to bribery, corruption and influence peddling. This scenario violates Ecolab's Anti-Corruption Policy because the small gift to Juan's friend is intended for the assurance that Ecolab will win the large public tender. </a:t>
            </a:r>
            <a:r>
              <a:rPr lang="en-US" sz="1100" strike="sngStrike" dirty="0">
                <a:solidFill>
                  <a:srgbClr val="FF0000"/>
                </a:solidFill>
              </a:rPr>
              <a:t>This gift also unjustly influence the government employee to provide a special favor to Ecolab that they would not otherwise do within their official capacity. </a:t>
            </a:r>
          </a:p>
        </p:txBody>
      </p:sp>
    </p:spTree>
    <p:extLst>
      <p:ext uri="{BB962C8B-B14F-4D97-AF65-F5344CB8AC3E}">
        <p14:creationId xmlns:p14="http://schemas.microsoft.com/office/powerpoint/2010/main" val="30475124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3EA8CF2-0694-4143-BD07-5F7E7CF27431}"/>
              </a:ext>
            </a:extLst>
          </p:cNvPr>
          <p:cNvSpPr/>
          <p:nvPr/>
        </p:nvSpPr>
        <p:spPr>
          <a:xfrm>
            <a:off x="3048001" y="794656"/>
            <a:ext cx="6096000" cy="3866169"/>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pic>
        <p:nvPicPr>
          <p:cNvPr id="16" name="Picture 2">
            <a:extLst>
              <a:ext uri="{FF2B5EF4-FFF2-40B4-BE49-F238E27FC236}">
                <a16:creationId xmlns:a16="http://schemas.microsoft.com/office/drawing/2014/main" id="{6CABFF72-3F7E-4F93-BCD4-CEAB0028F9A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1840" r="21840"/>
          <a:stretch/>
        </p:blipFill>
        <p:spPr bwMode="auto">
          <a:xfrm>
            <a:off x="0" y="760214"/>
            <a:ext cx="3296097" cy="3900611"/>
          </a:xfrm>
          <a:prstGeom prst="rect">
            <a:avLst/>
          </a:prstGeom>
          <a:noFill/>
          <a:ln w="19050">
            <a:noFill/>
          </a:ln>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2AB8D90-D174-4ABD-95C9-EFE08BB14C00}"/>
              </a:ext>
            </a:extLst>
          </p:cNvPr>
          <p:cNvSpPr/>
          <p:nvPr/>
        </p:nvSpPr>
        <p:spPr>
          <a:xfrm>
            <a:off x="0" y="3762194"/>
            <a:ext cx="9122001" cy="1338443"/>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C523DB-6088-4627-AE1B-930EFADD6608}"/>
              </a:ext>
            </a:extLst>
          </p:cNvPr>
          <p:cNvSpPr>
            <a:spLocks noGrp="1"/>
          </p:cNvSpPr>
          <p:nvPr>
            <p:ph type="title"/>
          </p:nvPr>
        </p:nvSpPr>
        <p:spPr/>
        <p:txBody>
          <a:bodyPr/>
          <a:lstStyle/>
          <a:p>
            <a:r>
              <a:rPr lang="en-US" dirty="0"/>
              <a:t>A Little Help from a Friend</a:t>
            </a:r>
          </a:p>
        </p:txBody>
      </p:sp>
      <p:sp>
        <p:nvSpPr>
          <p:cNvPr id="11" name="Rectangle 10">
            <a:extLst>
              <a:ext uri="{FF2B5EF4-FFF2-40B4-BE49-F238E27FC236}">
                <a16:creationId xmlns:a16="http://schemas.microsoft.com/office/drawing/2014/main" id="{FB5F3807-994C-4330-B32E-97EC17AC1EC9}"/>
              </a:ext>
            </a:extLst>
          </p:cNvPr>
          <p:cNvSpPr/>
          <p:nvPr/>
        </p:nvSpPr>
        <p:spPr>
          <a:xfrm>
            <a:off x="32211" y="3762194"/>
            <a:ext cx="8978053" cy="949106"/>
          </a:xfrm>
          <a:prstGeom prst="rect">
            <a:avLst/>
          </a:prstGeom>
        </p:spPr>
        <p:txBody>
          <a:bodyPr wrap="square">
            <a:spAutoFit/>
          </a:bodyPr>
          <a:lstStyle/>
          <a:p>
            <a:pPr>
              <a:lnSpc>
                <a:spcPct val="115000"/>
              </a:lnSpc>
              <a:spcAft>
                <a:spcPts val="600"/>
              </a:spcAft>
            </a:pPr>
            <a:r>
              <a:rPr lang="en-US" sz="1200" b="1" dirty="0">
                <a:solidFill>
                  <a:schemeClr val="accent3"/>
                </a:solidFill>
              </a:rPr>
              <a:t>Sorry, that’s not quite correct!</a:t>
            </a:r>
          </a:p>
          <a:p>
            <a:pPr>
              <a:lnSpc>
                <a:spcPct val="115000"/>
              </a:lnSpc>
              <a:spcAft>
                <a:spcPts val="1000"/>
              </a:spcAft>
            </a:pPr>
            <a:r>
              <a:rPr lang="en-US" sz="1100" dirty="0">
                <a:solidFill>
                  <a:srgbClr val="6C6D72"/>
                </a:solidFill>
              </a:rPr>
              <a:t>Ecolab conducts business lawfully, ethically, and with integrity. Corrupt practices are unacceptable, and takes a zero-tolerance approach to bribery, corruption and influence peddling. This scenario violates Ecolab's Anti-Corruption Policy because the small gift to Juan's friend is intended for the assurance that Ecolab will win the large public tender. </a:t>
            </a:r>
          </a:p>
        </p:txBody>
      </p:sp>
      <p:sp>
        <p:nvSpPr>
          <p:cNvPr id="25" name="TextBox 24">
            <a:extLst>
              <a:ext uri="{FF2B5EF4-FFF2-40B4-BE49-F238E27FC236}">
                <a16:creationId xmlns:a16="http://schemas.microsoft.com/office/drawing/2014/main" id="{E2DCC3F9-B2C9-4BD6-89CA-504DE24BBFD1}"/>
              </a:ext>
            </a:extLst>
          </p:cNvPr>
          <p:cNvSpPr txBox="1"/>
          <p:nvPr/>
        </p:nvSpPr>
        <p:spPr>
          <a:xfrm>
            <a:off x="3370604" y="2662237"/>
            <a:ext cx="1201396" cy="698717"/>
          </a:xfrm>
          <a:prstGeom prst="rect">
            <a:avLst/>
          </a:prstGeom>
          <a:noFill/>
        </p:spPr>
        <p:txBody>
          <a:bodyPr wrap="square">
            <a:spAutoFit/>
          </a:bodyPr>
          <a:lstStyle/>
          <a:p>
            <a:pPr marL="342900" marR="0" lvl="0" indent="-342900" algn="just">
              <a:lnSpc>
                <a:spcPct val="150000"/>
              </a:lnSpc>
              <a:spcBef>
                <a:spcPts val="0"/>
              </a:spcBef>
              <a:spcAft>
                <a:spcPts val="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Yes</a:t>
            </a:r>
          </a:p>
          <a:p>
            <a:pPr marL="342900" marR="0" lvl="0" indent="-342900" algn="just">
              <a:lnSpc>
                <a:spcPct val="150000"/>
              </a:lnSpc>
              <a:spcBef>
                <a:spcPts val="0"/>
              </a:spcBef>
              <a:spcAft>
                <a:spcPts val="800"/>
              </a:spcAft>
              <a:buFont typeface="Courier New" panose="02070309020205020404" pitchFamily="49" charset="0"/>
              <a:buChar char="o"/>
            </a:pPr>
            <a:r>
              <a:rPr lang="en-US" sz="1400" dirty="0">
                <a:effectLst/>
                <a:ea typeface="Calibri" panose="020F0502020204030204" pitchFamily="34" charset="0"/>
                <a:cs typeface="Times New Roman" panose="02020603050405020304" pitchFamily="18" charset="0"/>
              </a:rPr>
              <a:t>No</a:t>
            </a:r>
          </a:p>
        </p:txBody>
      </p:sp>
      <p:sp>
        <p:nvSpPr>
          <p:cNvPr id="27" name="Content Placeholder 2">
            <a:extLst>
              <a:ext uri="{FF2B5EF4-FFF2-40B4-BE49-F238E27FC236}">
                <a16:creationId xmlns:a16="http://schemas.microsoft.com/office/drawing/2014/main" id="{AD64457F-9483-4AAB-81BC-CA3E865266A4}"/>
              </a:ext>
            </a:extLst>
          </p:cNvPr>
          <p:cNvSpPr txBox="1">
            <a:spLocks/>
          </p:cNvSpPr>
          <p:nvPr/>
        </p:nvSpPr>
        <p:spPr>
          <a:xfrm>
            <a:off x="3352800" y="857940"/>
            <a:ext cx="5691911" cy="1749197"/>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solidFill>
                  <a:schemeClr val="tx1"/>
                </a:solidFill>
                <a:latin typeface="Comic Sans MS" panose="030F0702030302020204" pitchFamily="66" charset="0"/>
              </a:rPr>
              <a:t>Juan, an Ecolab Nalco Water employee, is responsible for submitting a bid for a large public tender. Prior to the launch of the tender, he approaches his friend, a government employee, who can help him in submitting a proposal for the tender. </a:t>
            </a:r>
          </a:p>
          <a:p>
            <a:r>
              <a:rPr lang="en-US" dirty="0">
                <a:solidFill>
                  <a:schemeClr val="tx1"/>
                </a:solidFill>
                <a:latin typeface="Comic Sans MS" panose="030F0702030302020204" pitchFamily="66" charset="0"/>
              </a:rPr>
              <a:t>His friend suggests that Juan offer him a small gift to help ensure that the specifications in the tender will appear in such a way that it helps Ecolab win the tender. Can Juan give the small gift to his friend? </a:t>
            </a:r>
          </a:p>
          <a:p>
            <a:pPr>
              <a:spcAft>
                <a:spcPts val="0"/>
              </a:spcAft>
            </a:pPr>
            <a:endParaRPr lang="en-US" sz="500"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Tree>
    <p:extLst>
      <p:ext uri="{BB962C8B-B14F-4D97-AF65-F5344CB8AC3E}">
        <p14:creationId xmlns:p14="http://schemas.microsoft.com/office/powerpoint/2010/main" val="2364758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6C2AE7-7397-4353-B170-64B507BEBF2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chemeClr val="accent3"/>
                </a:solidFill>
              </a:rPr>
              <a:t>Click the highlighted section to begin.</a:t>
            </a:r>
          </a:p>
        </p:txBody>
      </p:sp>
      <p:sp>
        <p:nvSpPr>
          <p:cNvPr id="45" name="Rectangle 44">
            <a:extLst>
              <a:ext uri="{FF2B5EF4-FFF2-40B4-BE49-F238E27FC236}">
                <a16:creationId xmlns:a16="http://schemas.microsoft.com/office/drawing/2014/main" id="{114CDBC5-684F-4B42-B2BB-85EBAE228EBF}"/>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6D2A963C-B9F8-41BE-9142-DF8458B8B989}"/>
              </a:ext>
            </a:extLst>
          </p:cNvPr>
          <p:cNvGrpSpPr/>
          <p:nvPr/>
        </p:nvGrpSpPr>
        <p:grpSpPr>
          <a:xfrm>
            <a:off x="99821" y="3133343"/>
            <a:ext cx="1576579" cy="1197844"/>
            <a:chOff x="0" y="3133343"/>
            <a:chExt cx="1576579" cy="1197844"/>
          </a:xfrm>
        </p:grpSpPr>
        <p:sp>
          <p:nvSpPr>
            <p:cNvPr id="50" name="Rectangle 49">
              <a:extLst>
                <a:ext uri="{FF2B5EF4-FFF2-40B4-BE49-F238E27FC236}">
                  <a16:creationId xmlns:a16="http://schemas.microsoft.com/office/drawing/2014/main" id="{C92BF4AC-87DD-413E-948E-B041884BEFB5}"/>
                </a:ext>
              </a:extLst>
            </p:cNvPr>
            <p:cNvSpPr/>
            <p:nvPr/>
          </p:nvSpPr>
          <p:spPr>
            <a:xfrm>
              <a:off x="0" y="3807967"/>
              <a:ext cx="1576579" cy="523220"/>
            </a:xfrm>
            <a:prstGeom prst="rect">
              <a:avLst/>
            </a:prstGeom>
          </p:spPr>
          <p:txBody>
            <a:bodyPr wrap="square">
              <a:spAutoFit/>
            </a:bodyPr>
            <a:lstStyle/>
            <a:p>
              <a:pPr algn="ctr"/>
              <a:r>
                <a:rPr lang="en-US" sz="1400" dirty="0">
                  <a:solidFill>
                    <a:schemeClr val="bg1"/>
                  </a:solidFill>
                </a:rPr>
                <a:t>Anti-Corruption and Bribery Laws</a:t>
              </a:r>
            </a:p>
          </p:txBody>
        </p:sp>
        <p:sp>
          <p:nvSpPr>
            <p:cNvPr id="51" name="Freeform: Shape 31">
              <a:extLst>
                <a:ext uri="{FF2B5EF4-FFF2-40B4-BE49-F238E27FC236}">
                  <a16:creationId xmlns:a16="http://schemas.microsoft.com/office/drawing/2014/main" id="{B3E0FA76-3F5A-48AD-8601-9DDCA3BB68F2}"/>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53" name="Graphic 52" descr="Gavel">
              <a:extLst>
                <a:ext uri="{FF2B5EF4-FFF2-40B4-BE49-F238E27FC236}">
                  <a16:creationId xmlns:a16="http://schemas.microsoft.com/office/drawing/2014/main" id="{13A82C14-DCF5-4FAF-ABB7-607B937D06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4823" y="3252158"/>
              <a:ext cx="506933" cy="506933"/>
            </a:xfrm>
            <a:prstGeom prst="rect">
              <a:avLst/>
            </a:prstGeom>
          </p:spPr>
        </p:pic>
      </p:grpSp>
      <p:grpSp>
        <p:nvGrpSpPr>
          <p:cNvPr id="56" name="Group 55">
            <a:extLst>
              <a:ext uri="{FF2B5EF4-FFF2-40B4-BE49-F238E27FC236}">
                <a16:creationId xmlns:a16="http://schemas.microsoft.com/office/drawing/2014/main" id="{3F6A338E-D6F7-4878-829D-13FEC81CDE24}"/>
              </a:ext>
            </a:extLst>
          </p:cNvPr>
          <p:cNvGrpSpPr/>
          <p:nvPr/>
        </p:nvGrpSpPr>
        <p:grpSpPr>
          <a:xfrm>
            <a:off x="1925666" y="3120902"/>
            <a:ext cx="1833655" cy="1293935"/>
            <a:chOff x="2471901" y="3120902"/>
            <a:chExt cx="1833655" cy="1293935"/>
          </a:xfrm>
        </p:grpSpPr>
        <p:sp>
          <p:nvSpPr>
            <p:cNvPr id="58" name="Rectangle 57">
              <a:extLst>
                <a:ext uri="{FF2B5EF4-FFF2-40B4-BE49-F238E27FC236}">
                  <a16:creationId xmlns:a16="http://schemas.microsoft.com/office/drawing/2014/main" id="{37ED1FB3-2A59-4ED7-ADDA-0638B458CD68}"/>
                </a:ext>
              </a:extLst>
            </p:cNvPr>
            <p:cNvSpPr/>
            <p:nvPr/>
          </p:nvSpPr>
          <p:spPr>
            <a:xfrm>
              <a:off x="2471901" y="3891617"/>
              <a:ext cx="1833655" cy="523220"/>
            </a:xfrm>
            <a:prstGeom prst="rect">
              <a:avLst/>
            </a:prstGeom>
          </p:spPr>
          <p:txBody>
            <a:bodyPr wrap="square">
              <a:spAutoFit/>
            </a:bodyPr>
            <a:lstStyle/>
            <a:p>
              <a:pPr algn="ctr"/>
              <a:r>
                <a:rPr lang="en-IN" sz="1400" dirty="0">
                  <a:solidFill>
                    <a:schemeClr val="bg1"/>
                  </a:solidFill>
                </a:rPr>
                <a:t>Anti-Corruption Policy </a:t>
              </a:r>
            </a:p>
          </p:txBody>
        </p:sp>
        <p:grpSp>
          <p:nvGrpSpPr>
            <p:cNvPr id="61" name="Group 60">
              <a:extLst>
                <a:ext uri="{FF2B5EF4-FFF2-40B4-BE49-F238E27FC236}">
                  <a16:creationId xmlns:a16="http://schemas.microsoft.com/office/drawing/2014/main" id="{9DB640EE-A74A-4FDA-8866-CB207D008269}"/>
                </a:ext>
              </a:extLst>
            </p:cNvPr>
            <p:cNvGrpSpPr/>
            <p:nvPr/>
          </p:nvGrpSpPr>
          <p:grpSpPr>
            <a:xfrm>
              <a:off x="3016447" y="3120902"/>
              <a:ext cx="744562" cy="746706"/>
              <a:chOff x="3016447" y="3120902"/>
              <a:chExt cx="744562" cy="746706"/>
            </a:xfrm>
          </p:grpSpPr>
          <p:sp>
            <p:nvSpPr>
              <p:cNvPr id="63" name="Freeform: Shape 30">
                <a:extLst>
                  <a:ext uri="{FF2B5EF4-FFF2-40B4-BE49-F238E27FC236}">
                    <a16:creationId xmlns:a16="http://schemas.microsoft.com/office/drawing/2014/main" id="{5C9D9F1B-516F-480E-9735-77C190328168}"/>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accent3"/>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4" name="Picture 2">
                <a:extLst>
                  <a:ext uri="{FF2B5EF4-FFF2-40B4-BE49-F238E27FC236}">
                    <a16:creationId xmlns:a16="http://schemas.microsoft.com/office/drawing/2014/main" id="{6EE69678-EDDF-4313-8D2A-33EF92DA3044}"/>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8" name="Group 67">
            <a:extLst>
              <a:ext uri="{FF2B5EF4-FFF2-40B4-BE49-F238E27FC236}">
                <a16:creationId xmlns:a16="http://schemas.microsoft.com/office/drawing/2014/main" id="{DA8AD762-15FD-4A4A-ABF9-AB246D5B6BA0}"/>
              </a:ext>
            </a:extLst>
          </p:cNvPr>
          <p:cNvGrpSpPr/>
          <p:nvPr/>
        </p:nvGrpSpPr>
        <p:grpSpPr>
          <a:xfrm>
            <a:off x="7871529" y="3078714"/>
            <a:ext cx="1170871" cy="1186700"/>
            <a:chOff x="7956197" y="3078714"/>
            <a:chExt cx="1170871" cy="1186700"/>
          </a:xfrm>
        </p:grpSpPr>
        <p:sp>
          <p:nvSpPr>
            <p:cNvPr id="69" name="Rectangle 68">
              <a:extLst>
                <a:ext uri="{FF2B5EF4-FFF2-40B4-BE49-F238E27FC236}">
                  <a16:creationId xmlns:a16="http://schemas.microsoft.com/office/drawing/2014/main" id="{EBEB5487-EC97-42D4-98A5-43E68A6A85AB}"/>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70" name="Group 69">
              <a:extLst>
                <a:ext uri="{FF2B5EF4-FFF2-40B4-BE49-F238E27FC236}">
                  <a16:creationId xmlns:a16="http://schemas.microsoft.com/office/drawing/2014/main" id="{DEBF2564-88B4-45EF-AC62-3C11C9222E45}"/>
                </a:ext>
              </a:extLst>
            </p:cNvPr>
            <p:cNvGrpSpPr/>
            <p:nvPr/>
          </p:nvGrpSpPr>
          <p:grpSpPr>
            <a:xfrm>
              <a:off x="8191006" y="3083960"/>
              <a:ext cx="744562" cy="744562"/>
              <a:chOff x="8190854" y="3081869"/>
              <a:chExt cx="744562" cy="744562"/>
            </a:xfrm>
          </p:grpSpPr>
          <p:sp>
            <p:nvSpPr>
              <p:cNvPr id="74" name="Freeform: Shape 73">
                <a:extLst>
                  <a:ext uri="{FF2B5EF4-FFF2-40B4-BE49-F238E27FC236}">
                    <a16:creationId xmlns:a16="http://schemas.microsoft.com/office/drawing/2014/main" id="{8FE99050-251E-4212-B29B-B2A59E948236}"/>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75" name="Graphic 74" descr="Checklist">
                <a:extLst>
                  <a:ext uri="{FF2B5EF4-FFF2-40B4-BE49-F238E27FC236}">
                    <a16:creationId xmlns:a16="http://schemas.microsoft.com/office/drawing/2014/main" id="{2A1BA1BF-7D22-40DA-B0DB-6BB40CD191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7248" y="3148263"/>
                <a:ext cx="611774" cy="611774"/>
              </a:xfrm>
              <a:prstGeom prst="rect">
                <a:avLst/>
              </a:prstGeom>
            </p:spPr>
          </p:pic>
        </p:grpSp>
        <p:grpSp>
          <p:nvGrpSpPr>
            <p:cNvPr id="71" name="Group 70">
              <a:extLst>
                <a:ext uri="{FF2B5EF4-FFF2-40B4-BE49-F238E27FC236}">
                  <a16:creationId xmlns:a16="http://schemas.microsoft.com/office/drawing/2014/main" id="{ED4502FF-3A4B-4C8C-90C1-6C473C62D37E}"/>
                </a:ext>
              </a:extLst>
            </p:cNvPr>
            <p:cNvGrpSpPr/>
            <p:nvPr/>
          </p:nvGrpSpPr>
          <p:grpSpPr>
            <a:xfrm>
              <a:off x="8190795" y="3078714"/>
              <a:ext cx="731520" cy="749808"/>
              <a:chOff x="9475746" y="2896712"/>
              <a:chExt cx="731520" cy="749808"/>
            </a:xfrm>
          </p:grpSpPr>
          <p:sp>
            <p:nvSpPr>
              <p:cNvPr id="72" name="Oval 71">
                <a:extLst>
                  <a:ext uri="{FF2B5EF4-FFF2-40B4-BE49-F238E27FC236}">
                    <a16:creationId xmlns:a16="http://schemas.microsoft.com/office/drawing/2014/main" id="{D93002AC-4B2D-4958-AD5E-72A8705FF82A}"/>
                  </a:ext>
                </a:extLst>
              </p:cNvPr>
              <p:cNvSpPr/>
              <p:nvPr/>
            </p:nvSpPr>
            <p:spPr>
              <a:xfrm>
                <a:off x="9475746" y="2896712"/>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Lock">
                <a:extLst>
                  <a:ext uri="{FF2B5EF4-FFF2-40B4-BE49-F238E27FC236}">
                    <a16:creationId xmlns:a16="http://schemas.microsoft.com/office/drawing/2014/main" id="{B18BD1F0-EA62-4155-A148-B6126F7988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1840" y="2998896"/>
                <a:ext cx="503486" cy="503486"/>
              </a:xfrm>
              <a:prstGeom prst="rect">
                <a:avLst/>
              </a:prstGeom>
            </p:spPr>
          </p:pic>
        </p:grpSp>
      </p:grpSp>
      <p:grpSp>
        <p:nvGrpSpPr>
          <p:cNvPr id="91" name="Group 90">
            <a:extLst>
              <a:ext uri="{FF2B5EF4-FFF2-40B4-BE49-F238E27FC236}">
                <a16:creationId xmlns:a16="http://schemas.microsoft.com/office/drawing/2014/main" id="{25ED441B-E8C0-457E-ACB9-FB88410CFDAA}"/>
              </a:ext>
            </a:extLst>
          </p:cNvPr>
          <p:cNvGrpSpPr/>
          <p:nvPr/>
        </p:nvGrpSpPr>
        <p:grpSpPr>
          <a:xfrm>
            <a:off x="3918585" y="3103692"/>
            <a:ext cx="1733463" cy="1049040"/>
            <a:chOff x="5888801" y="3150354"/>
            <a:chExt cx="1733463" cy="1049040"/>
          </a:xfrm>
        </p:grpSpPr>
        <p:grpSp>
          <p:nvGrpSpPr>
            <p:cNvPr id="92" name="Group 91">
              <a:extLst>
                <a:ext uri="{FF2B5EF4-FFF2-40B4-BE49-F238E27FC236}">
                  <a16:creationId xmlns:a16="http://schemas.microsoft.com/office/drawing/2014/main" id="{8D12E2B8-4811-40C8-A00C-15FCAE6A467E}"/>
                </a:ext>
              </a:extLst>
            </p:cNvPr>
            <p:cNvGrpSpPr/>
            <p:nvPr/>
          </p:nvGrpSpPr>
          <p:grpSpPr>
            <a:xfrm>
              <a:off x="5888801" y="3154728"/>
              <a:ext cx="1733463" cy="1044666"/>
              <a:chOff x="7093927" y="3154728"/>
              <a:chExt cx="1733463" cy="1044666"/>
            </a:xfrm>
          </p:grpSpPr>
          <p:sp>
            <p:nvSpPr>
              <p:cNvPr id="96" name="Rectangle 95">
                <a:extLst>
                  <a:ext uri="{FF2B5EF4-FFF2-40B4-BE49-F238E27FC236}">
                    <a16:creationId xmlns:a16="http://schemas.microsoft.com/office/drawing/2014/main" id="{0EEFD327-BD11-43EC-9758-6D4792581CFD}"/>
                  </a:ext>
                </a:extLst>
              </p:cNvPr>
              <p:cNvSpPr/>
              <p:nvPr/>
            </p:nvSpPr>
            <p:spPr>
              <a:xfrm>
                <a:off x="7093927" y="3891617"/>
                <a:ext cx="1733463" cy="307777"/>
              </a:xfrm>
              <a:prstGeom prst="rect">
                <a:avLst/>
              </a:prstGeom>
            </p:spPr>
            <p:txBody>
              <a:bodyPr wrap="square">
                <a:spAutoFit/>
              </a:bodyPr>
              <a:lstStyle/>
              <a:p>
                <a:pPr algn="ctr"/>
                <a:r>
                  <a:rPr lang="en-IN" sz="1400" dirty="0">
                    <a:solidFill>
                      <a:schemeClr val="bg1"/>
                    </a:solidFill>
                  </a:rPr>
                  <a:t>Third-Party Details</a:t>
                </a:r>
                <a:endParaRPr lang="en-US" sz="1400" dirty="0">
                  <a:solidFill>
                    <a:schemeClr val="bg1"/>
                  </a:solidFill>
                </a:endParaRPr>
              </a:p>
            </p:txBody>
          </p:sp>
          <p:grpSp>
            <p:nvGrpSpPr>
              <p:cNvPr id="97" name="Group 96">
                <a:extLst>
                  <a:ext uri="{FF2B5EF4-FFF2-40B4-BE49-F238E27FC236}">
                    <a16:creationId xmlns:a16="http://schemas.microsoft.com/office/drawing/2014/main" id="{E2A98D2B-D495-4E0E-A44E-0A792BAB4E26}"/>
                  </a:ext>
                </a:extLst>
              </p:cNvPr>
              <p:cNvGrpSpPr/>
              <p:nvPr/>
            </p:nvGrpSpPr>
            <p:grpSpPr>
              <a:xfrm>
                <a:off x="7586952" y="3154728"/>
                <a:ext cx="747413" cy="747412"/>
                <a:chOff x="7845909" y="3154728"/>
                <a:chExt cx="747413" cy="747412"/>
              </a:xfrm>
            </p:grpSpPr>
            <p:sp>
              <p:nvSpPr>
                <p:cNvPr id="98" name="Freeform: Shape 29">
                  <a:extLst>
                    <a:ext uri="{FF2B5EF4-FFF2-40B4-BE49-F238E27FC236}">
                      <a16:creationId xmlns:a16="http://schemas.microsoft.com/office/drawing/2014/main" id="{C0C81CD0-617C-48D0-A16C-FFD25F1648FB}"/>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99" name="Graphic 98" descr="Boardroom">
                  <a:extLst>
                    <a:ext uri="{FF2B5EF4-FFF2-40B4-BE49-F238E27FC236}">
                      <a16:creationId xmlns:a16="http://schemas.microsoft.com/office/drawing/2014/main" id="{85D182AB-C014-4D6A-9D21-988BB7E7DDC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30428" y="3181853"/>
                  <a:ext cx="635770" cy="635770"/>
                </a:xfrm>
                <a:prstGeom prst="rect">
                  <a:avLst/>
                </a:prstGeom>
              </p:spPr>
            </p:pic>
          </p:grpSp>
        </p:grpSp>
        <p:grpSp>
          <p:nvGrpSpPr>
            <p:cNvPr id="93" name="Group 92">
              <a:extLst>
                <a:ext uri="{FF2B5EF4-FFF2-40B4-BE49-F238E27FC236}">
                  <a16:creationId xmlns:a16="http://schemas.microsoft.com/office/drawing/2014/main" id="{1BC65BAF-9E6F-49EA-B6F4-7200819CFA11}"/>
                </a:ext>
              </a:extLst>
            </p:cNvPr>
            <p:cNvGrpSpPr/>
            <p:nvPr/>
          </p:nvGrpSpPr>
          <p:grpSpPr>
            <a:xfrm>
              <a:off x="6389630" y="3150354"/>
              <a:ext cx="731520" cy="749808"/>
              <a:chOff x="3523672" y="1723236"/>
              <a:chExt cx="731520" cy="749808"/>
            </a:xfrm>
          </p:grpSpPr>
          <p:sp>
            <p:nvSpPr>
              <p:cNvPr id="94" name="Oval 93">
                <a:extLst>
                  <a:ext uri="{FF2B5EF4-FFF2-40B4-BE49-F238E27FC236}">
                    <a16:creationId xmlns:a16="http://schemas.microsoft.com/office/drawing/2014/main" id="{B34A328D-AF9B-45B0-8B96-2D190A3763A0}"/>
                  </a:ext>
                </a:extLst>
              </p:cNvPr>
              <p:cNvSpPr/>
              <p:nvPr/>
            </p:nvSpPr>
            <p:spPr>
              <a:xfrm>
                <a:off x="3523672" y="1723236"/>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5" name="Graphic 94" descr="Lock">
                <a:extLst>
                  <a:ext uri="{FF2B5EF4-FFF2-40B4-BE49-F238E27FC236}">
                    <a16:creationId xmlns:a16="http://schemas.microsoft.com/office/drawing/2014/main" id="{E2A72612-9866-4B8F-9837-1EBC882C9B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37689" y="1846397"/>
                <a:ext cx="503486" cy="503486"/>
              </a:xfrm>
              <a:prstGeom prst="rect">
                <a:avLst/>
              </a:prstGeom>
            </p:spPr>
          </p:pic>
        </p:grpSp>
      </p:grpSp>
      <p:grpSp>
        <p:nvGrpSpPr>
          <p:cNvPr id="43" name="Group 42">
            <a:extLst>
              <a:ext uri="{FF2B5EF4-FFF2-40B4-BE49-F238E27FC236}">
                <a16:creationId xmlns:a16="http://schemas.microsoft.com/office/drawing/2014/main" id="{BE882416-1146-4C6A-8E1C-DDF5462ED77A}"/>
              </a:ext>
            </a:extLst>
          </p:cNvPr>
          <p:cNvGrpSpPr/>
          <p:nvPr/>
        </p:nvGrpSpPr>
        <p:grpSpPr>
          <a:xfrm>
            <a:off x="6065252" y="3078714"/>
            <a:ext cx="1630948" cy="1221843"/>
            <a:chOff x="4008587" y="3118999"/>
            <a:chExt cx="1630948" cy="1221843"/>
          </a:xfrm>
        </p:grpSpPr>
        <p:grpSp>
          <p:nvGrpSpPr>
            <p:cNvPr id="44" name="Group 43">
              <a:extLst>
                <a:ext uri="{FF2B5EF4-FFF2-40B4-BE49-F238E27FC236}">
                  <a16:creationId xmlns:a16="http://schemas.microsoft.com/office/drawing/2014/main" id="{5285AB64-8222-49E4-AB7B-C4FC42C1E693}"/>
                </a:ext>
              </a:extLst>
            </p:cNvPr>
            <p:cNvGrpSpPr/>
            <p:nvPr/>
          </p:nvGrpSpPr>
          <p:grpSpPr>
            <a:xfrm>
              <a:off x="4008587" y="3118999"/>
              <a:ext cx="1630948" cy="1221843"/>
              <a:chOff x="3315327" y="3098069"/>
              <a:chExt cx="1630948" cy="1221843"/>
            </a:xfrm>
          </p:grpSpPr>
          <p:sp>
            <p:nvSpPr>
              <p:cNvPr id="52" name="Rectangle 51">
                <a:extLst>
                  <a:ext uri="{FF2B5EF4-FFF2-40B4-BE49-F238E27FC236}">
                    <a16:creationId xmlns:a16="http://schemas.microsoft.com/office/drawing/2014/main" id="{3A32F748-01BB-436E-A05B-E95391A18923}"/>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54" name="Group 53">
                <a:extLst>
                  <a:ext uri="{FF2B5EF4-FFF2-40B4-BE49-F238E27FC236}">
                    <a16:creationId xmlns:a16="http://schemas.microsoft.com/office/drawing/2014/main" id="{5776A661-2E41-4A3C-B272-1460D3582B19}"/>
                  </a:ext>
                </a:extLst>
              </p:cNvPr>
              <p:cNvGrpSpPr/>
              <p:nvPr/>
            </p:nvGrpSpPr>
            <p:grpSpPr>
              <a:xfrm>
                <a:off x="3758520" y="3098069"/>
                <a:ext cx="744562" cy="744562"/>
                <a:chOff x="5337991" y="3106614"/>
                <a:chExt cx="744562" cy="744562"/>
              </a:xfrm>
            </p:grpSpPr>
            <p:sp>
              <p:nvSpPr>
                <p:cNvPr id="55" name="Freeform: Shape 33">
                  <a:extLst>
                    <a:ext uri="{FF2B5EF4-FFF2-40B4-BE49-F238E27FC236}">
                      <a16:creationId xmlns:a16="http://schemas.microsoft.com/office/drawing/2014/main" id="{8125EB3F-E22B-4C83-9D2E-DBDBF130F74B}"/>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pic>
              <p:nvPicPr>
                <p:cNvPr id="57" name="Graphic 56" descr="Chat bubble">
                  <a:extLst>
                    <a:ext uri="{FF2B5EF4-FFF2-40B4-BE49-F238E27FC236}">
                      <a16:creationId xmlns:a16="http://schemas.microsoft.com/office/drawing/2014/main" id="{43C62431-8BFC-4637-9EC9-D38E141218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9890" y="3168513"/>
                  <a:ext cx="620765" cy="620765"/>
                </a:xfrm>
                <a:prstGeom prst="rect">
                  <a:avLst/>
                </a:prstGeom>
              </p:spPr>
            </p:pic>
          </p:grpSp>
        </p:grpSp>
        <p:grpSp>
          <p:nvGrpSpPr>
            <p:cNvPr id="46" name="Group 45">
              <a:extLst>
                <a:ext uri="{FF2B5EF4-FFF2-40B4-BE49-F238E27FC236}">
                  <a16:creationId xmlns:a16="http://schemas.microsoft.com/office/drawing/2014/main" id="{D0C26625-EFD3-4B40-BED4-6724AE911ABF}"/>
                </a:ext>
              </a:extLst>
            </p:cNvPr>
            <p:cNvGrpSpPr/>
            <p:nvPr/>
          </p:nvGrpSpPr>
          <p:grpSpPr>
            <a:xfrm>
              <a:off x="4468867" y="3125533"/>
              <a:ext cx="731520" cy="749808"/>
              <a:chOff x="3528637" y="1725699"/>
              <a:chExt cx="731520" cy="749808"/>
            </a:xfrm>
          </p:grpSpPr>
          <p:sp>
            <p:nvSpPr>
              <p:cNvPr id="48" name="Oval 47">
                <a:extLst>
                  <a:ext uri="{FF2B5EF4-FFF2-40B4-BE49-F238E27FC236}">
                    <a16:creationId xmlns:a16="http://schemas.microsoft.com/office/drawing/2014/main" id="{3FEF6C82-E551-419B-9E95-75BD1DDB44E4}"/>
                  </a:ext>
                </a:extLst>
              </p:cNvPr>
              <p:cNvSpPr/>
              <p:nvPr/>
            </p:nvSpPr>
            <p:spPr>
              <a:xfrm>
                <a:off x="3528637" y="1725699"/>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9" name="Graphic 48" descr="Lock">
                <a:extLst>
                  <a:ext uri="{FF2B5EF4-FFF2-40B4-BE49-F238E27FC236}">
                    <a16:creationId xmlns:a16="http://schemas.microsoft.com/office/drawing/2014/main" id="{AE006C73-64EF-4E5A-B82F-C679175A773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2654" y="1848860"/>
                <a:ext cx="503486" cy="503486"/>
              </a:xfrm>
              <a:prstGeom prst="rect">
                <a:avLst/>
              </a:prstGeom>
            </p:spPr>
          </p:pic>
        </p:grpSp>
      </p:grpSp>
    </p:spTree>
    <p:extLst>
      <p:ext uri="{BB962C8B-B14F-4D97-AF65-F5344CB8AC3E}">
        <p14:creationId xmlns:p14="http://schemas.microsoft.com/office/powerpoint/2010/main" val="3532604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BE46CD-0623-4ADA-BC77-95D2291CA1A1}"/>
              </a:ext>
            </a:extLst>
          </p:cNvPr>
          <p:cNvSpPr/>
          <p:nvPr/>
        </p:nvSpPr>
        <p:spPr>
          <a:xfrm>
            <a:off x="4800600" y="867573"/>
            <a:ext cx="4343400" cy="373082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5CE1A-F944-4AC8-9A8B-9604FB81B40F}"/>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335635FF-B04E-4672-8FE2-5C292380EFD5}"/>
              </a:ext>
            </a:extLst>
          </p:cNvPr>
          <p:cNvSpPr>
            <a:spLocks noGrp="1"/>
          </p:cNvSpPr>
          <p:nvPr>
            <p:ph sz="quarter" idx="12"/>
          </p:nvPr>
        </p:nvSpPr>
        <p:spPr>
          <a:xfrm>
            <a:off x="4846320" y="1505757"/>
            <a:ext cx="4251960" cy="1689117"/>
          </a:xfrm>
        </p:spPr>
        <p:txBody>
          <a:bodyPr wrap="square">
            <a:spAutoFit/>
          </a:bodyPr>
          <a:lstStyle/>
          <a:p>
            <a:pPr marL="0" marR="0">
              <a:lnSpc>
                <a:spcPct val="115000"/>
              </a:lnSpc>
              <a:spcBef>
                <a:spcPts val="0"/>
              </a:spcBef>
              <a:spcAft>
                <a:spcPts val="1000"/>
              </a:spcAft>
            </a:pPr>
            <a:r>
              <a:rPr lang="en-US" dirty="0">
                <a:solidFill>
                  <a:schemeClr val="bg1"/>
                </a:solidFill>
                <a:effectLst/>
                <a:latin typeface="+mn-lt"/>
                <a:ea typeface="Calibri" panose="020F0502020204030204" pitchFamily="34" charset="0"/>
                <a:cs typeface="Arial" panose="020B0604020202020204" pitchFamily="34" charset="0"/>
              </a:rPr>
              <a:t>Ecolab will not offer, pay,  provide, or accept anything of value to a government employee or a representative of a commercial entity, directly or indirectly, in order to gain improper business advantage or favorable treatment or otherwise unjustly influence their official action. </a:t>
            </a:r>
          </a:p>
          <a:p>
            <a:pPr marL="0" marR="0">
              <a:lnSpc>
                <a:spcPct val="115000"/>
              </a:lnSpc>
              <a:spcBef>
                <a:spcPts val="0"/>
              </a:spcBef>
              <a:spcAft>
                <a:spcPts val="1000"/>
              </a:spcAft>
            </a:pPr>
            <a:r>
              <a:rPr lang="en-US" b="1" i="1" dirty="0">
                <a:solidFill>
                  <a:schemeClr val="bg1"/>
                </a:solidFill>
                <a:effectLst/>
                <a:latin typeface="+mn-lt"/>
                <a:ea typeface="Calibri" panose="020F0502020204030204" pitchFamily="34" charset="0"/>
                <a:cs typeface="Arial" panose="020B0604020202020204" pitchFamily="34" charset="0"/>
              </a:rPr>
              <a:t>Bribes</a:t>
            </a:r>
            <a:r>
              <a:rPr lang="en-US" b="1" dirty="0">
                <a:solidFill>
                  <a:schemeClr val="bg1"/>
                </a:solidFill>
                <a:effectLst/>
                <a:latin typeface="+mn-lt"/>
                <a:ea typeface="Calibri" panose="020F0502020204030204" pitchFamily="34" charset="0"/>
                <a:cs typeface="Arial" panose="020B0604020202020204" pitchFamily="34" charset="0"/>
              </a:rPr>
              <a:t>, “</a:t>
            </a:r>
            <a:r>
              <a:rPr lang="en-US" b="1" i="1" dirty="0">
                <a:solidFill>
                  <a:schemeClr val="bg1"/>
                </a:solidFill>
                <a:effectLst/>
                <a:latin typeface="+mn-lt"/>
                <a:ea typeface="Calibri" panose="020F0502020204030204" pitchFamily="34" charset="0"/>
                <a:cs typeface="Arial" panose="020B0604020202020204" pitchFamily="34" charset="0"/>
              </a:rPr>
              <a:t>kickbacks</a:t>
            </a:r>
            <a:r>
              <a:rPr lang="en-US" dirty="0">
                <a:solidFill>
                  <a:schemeClr val="bg1"/>
                </a:solidFill>
                <a:effectLst/>
                <a:latin typeface="+mn-lt"/>
                <a:ea typeface="Calibri" panose="020F0502020204030204" pitchFamily="34" charset="0"/>
                <a:cs typeface="Arial" panose="020B0604020202020204" pitchFamily="34" charset="0"/>
              </a:rPr>
              <a:t>,” secret commissions, and similar monetary or non-monetary payments are strictly prohibited.</a:t>
            </a:r>
          </a:p>
        </p:txBody>
      </p:sp>
      <p:pic>
        <p:nvPicPr>
          <p:cNvPr id="3074" name="Picture 2">
            <a:extLst>
              <a:ext uri="{FF2B5EF4-FFF2-40B4-BE49-F238E27FC236}">
                <a16:creationId xmlns:a16="http://schemas.microsoft.com/office/drawing/2014/main" id="{56C0FDA4-2C1C-4BBB-BE7C-9B1C7814C8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6966" r="6966"/>
          <a:stretch/>
        </p:blipFill>
        <p:spPr bwMode="auto">
          <a:xfrm>
            <a:off x="0" y="878479"/>
            <a:ext cx="4800600" cy="37199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9190B04-44F7-467C-8361-9900F945F97D}"/>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6 </a:t>
            </a:r>
          </a:p>
        </p:txBody>
      </p:sp>
    </p:spTree>
    <p:extLst>
      <p:ext uri="{BB962C8B-B14F-4D97-AF65-F5344CB8AC3E}">
        <p14:creationId xmlns:p14="http://schemas.microsoft.com/office/powerpoint/2010/main" val="13426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2A3D5F1-4EFB-44B3-837F-31ADF69154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946" r="20946"/>
          <a:stretch/>
        </p:blipFill>
        <p:spPr bwMode="auto">
          <a:xfrm>
            <a:off x="0" y="902577"/>
            <a:ext cx="3657600" cy="419805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AA93C75-E5B6-4DD0-818D-47112AA18019}"/>
              </a:ext>
            </a:extLst>
          </p:cNvPr>
          <p:cNvSpPr>
            <a:spLocks noGrp="1"/>
          </p:cNvSpPr>
          <p:nvPr>
            <p:ph type="title"/>
          </p:nvPr>
        </p:nvSpPr>
        <p:spPr/>
        <p:txBody>
          <a:bodyPr/>
          <a:lstStyle/>
          <a:p>
            <a:r>
              <a:rPr lang="en-US" dirty="0"/>
              <a:t>Anything of Value</a:t>
            </a:r>
          </a:p>
        </p:txBody>
      </p:sp>
      <p:sp>
        <p:nvSpPr>
          <p:cNvPr id="7" name="TextBox 6">
            <a:extLst>
              <a:ext uri="{FF2B5EF4-FFF2-40B4-BE49-F238E27FC236}">
                <a16:creationId xmlns:a16="http://schemas.microsoft.com/office/drawing/2014/main" id="{1D96FE7D-3B0C-4268-8DB8-7E487E33F674}"/>
              </a:ext>
            </a:extLst>
          </p:cNvPr>
          <p:cNvSpPr txBox="1"/>
          <p:nvPr/>
        </p:nvSpPr>
        <p:spPr>
          <a:xfrm>
            <a:off x="3770810" y="902578"/>
            <a:ext cx="5281750" cy="3935886"/>
          </a:xfrm>
          <a:prstGeom prst="rect">
            <a:avLst/>
          </a:prstGeom>
          <a:noFill/>
        </p:spPr>
        <p:txBody>
          <a:bodyPr wrap="square">
            <a:spAutoFit/>
          </a:bodyPr>
          <a:lstStyle/>
          <a:p>
            <a:pPr marL="0" marR="0">
              <a:spcBef>
                <a:spcPts val="0"/>
              </a:spcBef>
              <a:spcAft>
                <a:spcPts val="800"/>
              </a:spcAft>
            </a:pPr>
            <a:r>
              <a:rPr lang="en-US" sz="1200" dirty="0">
                <a:effectLst/>
                <a:ea typeface="Calibri" panose="020F0502020204030204" pitchFamily="34" charset="0"/>
                <a:cs typeface="Arial" panose="020B0604020202020204" pitchFamily="34" charset="0"/>
              </a:rPr>
              <a:t>Anything of Value broadly defined includes goods, services, monetary and non-monetary benefits or advantages to a recipient. Under anti-corruption laws and </a:t>
            </a:r>
            <a:r>
              <a:rPr lang="en-US" sz="1200" dirty="0">
                <a:solidFill>
                  <a:srgbClr val="6C6D72"/>
                </a:solidFill>
                <a:effectLst/>
                <a:ea typeface="Calibri" panose="020F0502020204030204" pitchFamily="34" charset="0"/>
                <a:cs typeface="Arial" panose="020B0604020202020204" pitchFamily="34" charset="0"/>
              </a:rPr>
              <a:t>Ecolab’s</a:t>
            </a:r>
            <a:r>
              <a:rPr lang="en-US" sz="1200" dirty="0">
                <a:effectLst/>
                <a:ea typeface="Calibri" panose="020F0502020204030204" pitchFamily="34" charset="0"/>
                <a:cs typeface="Arial" panose="020B0604020202020204" pitchFamily="34" charset="0"/>
              </a:rPr>
              <a:t> Policy, anything of value is not subject to a minimum amount or threshold of value, nor the unlawful act has to be successful in its intent to violate the law.</a:t>
            </a:r>
          </a:p>
          <a:p>
            <a:pPr marL="0" marR="0">
              <a:spcBef>
                <a:spcPts val="0"/>
              </a:spcBef>
              <a:spcAft>
                <a:spcPts val="800"/>
              </a:spcAft>
            </a:pPr>
            <a:r>
              <a:rPr lang="en-US" sz="1200" dirty="0">
                <a:solidFill>
                  <a:srgbClr val="6C6D72"/>
                </a:solidFill>
                <a:effectLst/>
                <a:ea typeface="Calibri" panose="020F0502020204030204" pitchFamily="34" charset="0"/>
                <a:cs typeface="Arial" panose="020B0604020202020204" pitchFamily="34" charset="0"/>
              </a:rPr>
              <a:t>Examples of Anything of Value are:</a:t>
            </a: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Gifts, Meals, entertainment, travel, or lodging</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Money (including cash equivalents, such as gift cards or vouchers)</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Stocks, bonds or other securities</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Material non-public information for financial or any other personal benefit</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Offers of employment to those who are influential for a business dealing, or to a relative</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Financial incentives, discounts or rebates on Ecolab products that are not otherwise generally available </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Assumption or forgiveness of debt</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Political or Charitable contributions</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Personal favors</a:t>
            </a:r>
            <a:endParaRPr lang="en-US" sz="1200" dirty="0">
              <a:effectLst/>
              <a:ea typeface="Calibri" panose="020F0502020204030204" pitchFamily="34" charset="0"/>
              <a:cs typeface="Times New Roman" panose="02020603050405020304" pitchFamily="18" charset="0"/>
            </a:endParaRPr>
          </a:p>
        </p:txBody>
      </p:sp>
      <p:sp>
        <p:nvSpPr>
          <p:cNvPr id="3" name="Rectangle 2">
            <a:extLst>
              <a:ext uri="{FF2B5EF4-FFF2-40B4-BE49-F238E27FC236}">
                <a16:creationId xmlns:a16="http://schemas.microsoft.com/office/drawing/2014/main" id="{EDF4750F-D139-46DA-9209-BC1C1598431E}"/>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7 </a:t>
            </a:r>
          </a:p>
        </p:txBody>
      </p:sp>
    </p:spTree>
    <p:extLst>
      <p:ext uri="{BB962C8B-B14F-4D97-AF65-F5344CB8AC3E}">
        <p14:creationId xmlns:p14="http://schemas.microsoft.com/office/powerpoint/2010/main" val="677950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BD2CB58-4207-44FF-B6AD-76998483415B}"/>
              </a:ext>
            </a:extLst>
          </p:cNvPr>
          <p:cNvSpPr/>
          <p:nvPr/>
        </p:nvSpPr>
        <p:spPr>
          <a:xfrm>
            <a:off x="2988653" y="794656"/>
            <a:ext cx="6155347" cy="3866169"/>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1" name="Rectangle 10">
            <a:extLst>
              <a:ext uri="{FF2B5EF4-FFF2-40B4-BE49-F238E27FC236}">
                <a16:creationId xmlns:a16="http://schemas.microsoft.com/office/drawing/2014/main" id="{FF455083-835A-4E45-97ED-A74D8AA7347F}"/>
              </a:ext>
            </a:extLst>
          </p:cNvPr>
          <p:cNvSpPr/>
          <p:nvPr/>
        </p:nvSpPr>
        <p:spPr>
          <a:xfrm>
            <a:off x="8153400" y="4262437"/>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3" name="Content Placeholder 2">
            <a:extLst>
              <a:ext uri="{FF2B5EF4-FFF2-40B4-BE49-F238E27FC236}">
                <a16:creationId xmlns:a16="http://schemas.microsoft.com/office/drawing/2014/main" id="{42A0DC6F-7F53-4F70-ABB4-F6C1C57EC440}"/>
              </a:ext>
            </a:extLst>
          </p:cNvPr>
          <p:cNvSpPr txBox="1">
            <a:spLocks/>
          </p:cNvSpPr>
          <p:nvPr/>
        </p:nvSpPr>
        <p:spPr>
          <a:xfrm>
            <a:off x="3048000" y="857940"/>
            <a:ext cx="5996711" cy="1015663"/>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rgbClr val="6C6D72"/>
                </a:solidFill>
                <a:latin typeface="Comic Sans MS" panose="030F0702030302020204" pitchFamily="66" charset="0"/>
              </a:rPr>
              <a:t>Anna is trying to negotiate favorable purchase terms with her government affiliated supplier, and in order to accomplish this, she offers Sameen, the daughter of  her supplier, a summer internship. </a:t>
            </a:r>
            <a:r>
              <a:rPr lang="en-US" dirty="0">
                <a:solidFill>
                  <a:schemeClr val="tx1"/>
                </a:solidFill>
                <a:latin typeface="Comic Sans MS" panose="030F0702030302020204" pitchFamily="66" charset="0"/>
              </a:rPr>
              <a:t>Does this offer violate </a:t>
            </a:r>
            <a:br>
              <a:rPr lang="en-US" dirty="0">
                <a:solidFill>
                  <a:schemeClr val="tx1"/>
                </a:solidFill>
                <a:latin typeface="Comic Sans MS" panose="030F0702030302020204" pitchFamily="66" charset="0"/>
              </a:rPr>
            </a:br>
            <a:r>
              <a:rPr lang="en-US" dirty="0">
                <a:solidFill>
                  <a:schemeClr val="tx1"/>
                </a:solidFill>
                <a:latin typeface="Comic Sans MS" panose="030F0702030302020204" pitchFamily="66" charset="0"/>
              </a:rPr>
              <a:t>anti-corruption laws?</a:t>
            </a:r>
          </a:p>
          <a:p>
            <a:r>
              <a:rPr lang="en-US" dirty="0">
                <a:solidFill>
                  <a:schemeClr val="tx2"/>
                </a:solidFill>
                <a:latin typeface="Comic Sans MS" panose="030F0702030302020204" pitchFamily="66" charset="0"/>
              </a:rPr>
              <a:t>Select the correct option and click CHECK.</a:t>
            </a:r>
          </a:p>
        </p:txBody>
      </p:sp>
      <p:sp>
        <p:nvSpPr>
          <p:cNvPr id="22" name="TextBox 21">
            <a:extLst>
              <a:ext uri="{FF2B5EF4-FFF2-40B4-BE49-F238E27FC236}">
                <a16:creationId xmlns:a16="http://schemas.microsoft.com/office/drawing/2014/main" id="{BD81726A-32D5-43E8-9DCD-B236AFB863F9}"/>
              </a:ext>
            </a:extLst>
          </p:cNvPr>
          <p:cNvSpPr txBox="1"/>
          <p:nvPr/>
        </p:nvSpPr>
        <p:spPr>
          <a:xfrm>
            <a:off x="3021310" y="1900237"/>
            <a:ext cx="5996711" cy="1073692"/>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No, no money was involved so there was no bribe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No, the offer was made to Sameen, the supplier’s daughter, not the supplier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Yes, because the offer was intended to improperly influence the decisions of the supplier</a:t>
            </a:r>
          </a:p>
        </p:txBody>
      </p:sp>
      <p:sp>
        <p:nvSpPr>
          <p:cNvPr id="3" name="Rectangle 2">
            <a:extLst>
              <a:ext uri="{FF2B5EF4-FFF2-40B4-BE49-F238E27FC236}">
                <a16:creationId xmlns:a16="http://schemas.microsoft.com/office/drawing/2014/main" id="{28349446-3295-4E1E-9DD8-FD513D5D8A50}"/>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8 </a:t>
            </a:r>
          </a:p>
        </p:txBody>
      </p:sp>
      <p:sp>
        <p:nvSpPr>
          <p:cNvPr id="6" name="Title 5">
            <a:extLst>
              <a:ext uri="{FF2B5EF4-FFF2-40B4-BE49-F238E27FC236}">
                <a16:creationId xmlns:a16="http://schemas.microsoft.com/office/drawing/2014/main" id="{B5AAF5C6-BA87-43A7-9F1F-A8E913841085}"/>
              </a:ext>
            </a:extLst>
          </p:cNvPr>
          <p:cNvSpPr>
            <a:spLocks noGrp="1"/>
          </p:cNvSpPr>
          <p:nvPr>
            <p:ph type="title"/>
          </p:nvPr>
        </p:nvSpPr>
        <p:spPr/>
        <p:txBody>
          <a:bodyPr/>
          <a:lstStyle/>
          <a:p>
            <a:r>
              <a:rPr lang="en-IN" dirty="0"/>
              <a:t>Summer Internship</a:t>
            </a:r>
          </a:p>
        </p:txBody>
      </p:sp>
      <p:pic>
        <p:nvPicPr>
          <p:cNvPr id="4" name="Picture 3" descr="A person talking on a cell phone&#10;&#10;Description automatically generated">
            <a:extLst>
              <a:ext uri="{FF2B5EF4-FFF2-40B4-BE49-F238E27FC236}">
                <a16:creationId xmlns:a16="http://schemas.microsoft.com/office/drawing/2014/main" id="{F41F72A3-95DC-4149-859D-FB695843A5EA}"/>
              </a:ext>
            </a:extLst>
          </p:cNvPr>
          <p:cNvPicPr>
            <a:picLocks noChangeAspect="1"/>
          </p:cNvPicPr>
          <p:nvPr/>
        </p:nvPicPr>
        <p:blipFill rotWithShape="1">
          <a:blip r:embed="rId3">
            <a:extLst>
              <a:ext uri="{28A0092B-C50C-407E-A947-70E740481C1C}">
                <a14:useLocalDpi xmlns:a14="http://schemas.microsoft.com/office/drawing/2010/main" val="0"/>
              </a:ext>
            </a:extLst>
          </a:blip>
          <a:srcRect l="4706" r="4706"/>
          <a:stretch/>
        </p:blipFill>
        <p:spPr>
          <a:xfrm>
            <a:off x="-38100" y="782712"/>
            <a:ext cx="3086100" cy="3866169"/>
          </a:xfrm>
          <a:prstGeom prst="rect">
            <a:avLst/>
          </a:prstGeom>
        </p:spPr>
      </p:pic>
    </p:spTree>
    <p:extLst>
      <p:ext uri="{BB962C8B-B14F-4D97-AF65-F5344CB8AC3E}">
        <p14:creationId xmlns:p14="http://schemas.microsoft.com/office/powerpoint/2010/main" val="182341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4A276B-2D78-4FFF-BB13-6E5EAC5D849A}"/>
              </a:ext>
            </a:extLst>
          </p:cNvPr>
          <p:cNvSpPr/>
          <p:nvPr/>
        </p:nvSpPr>
        <p:spPr>
          <a:xfrm>
            <a:off x="0" y="760214"/>
            <a:ext cx="9144000" cy="3932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B1FE6-717B-4D61-91D3-7D7F03EEA869}"/>
              </a:ext>
            </a:extLst>
          </p:cNvPr>
          <p:cNvSpPr>
            <a:spLocks noGrp="1"/>
          </p:cNvSpPr>
          <p:nvPr>
            <p:ph type="title"/>
          </p:nvPr>
        </p:nvSpPr>
        <p:spPr/>
        <p:txBody>
          <a:bodyPr/>
          <a:lstStyle/>
          <a:p>
            <a:r>
              <a:rPr lang="en-US" dirty="0"/>
              <a:t>Government Employee</a:t>
            </a:r>
          </a:p>
        </p:txBody>
      </p:sp>
      <p:sp>
        <p:nvSpPr>
          <p:cNvPr id="4" name="Footer Placeholder 3">
            <a:extLst>
              <a:ext uri="{FF2B5EF4-FFF2-40B4-BE49-F238E27FC236}">
                <a16:creationId xmlns:a16="http://schemas.microsoft.com/office/drawing/2014/main" id="{9DE6773D-3ECD-43AF-AF18-F2319DBDE980}"/>
              </a:ext>
            </a:extLst>
          </p:cNvPr>
          <p:cNvSpPr>
            <a:spLocks noGrp="1"/>
          </p:cNvSpPr>
          <p:nvPr>
            <p:ph type="ftr" sz="quarter" idx="3"/>
          </p:nvPr>
        </p:nvSpPr>
        <p:spPr/>
        <p:txBody>
          <a:bodyPr/>
          <a:lstStyle/>
          <a:p>
            <a:r>
              <a:rPr lang="en-IN" dirty="0"/>
              <a:t>Click through the arrows to learn in detail.</a:t>
            </a:r>
          </a:p>
        </p:txBody>
      </p:sp>
      <p:grpSp>
        <p:nvGrpSpPr>
          <p:cNvPr id="11" name="Group 10">
            <a:extLst>
              <a:ext uri="{FF2B5EF4-FFF2-40B4-BE49-F238E27FC236}">
                <a16:creationId xmlns:a16="http://schemas.microsoft.com/office/drawing/2014/main" id="{00CE7BAE-3DA3-4744-A153-29F3F3017318}"/>
              </a:ext>
            </a:extLst>
          </p:cNvPr>
          <p:cNvGrpSpPr/>
          <p:nvPr/>
        </p:nvGrpSpPr>
        <p:grpSpPr>
          <a:xfrm>
            <a:off x="948286" y="961282"/>
            <a:ext cx="7765763" cy="3530202"/>
            <a:chOff x="681393" y="1143229"/>
            <a:chExt cx="8741947" cy="3973961"/>
          </a:xfrm>
        </p:grpSpPr>
        <p:sp>
          <p:nvSpPr>
            <p:cNvPr id="6" name="Rectangle 5">
              <a:extLst>
                <a:ext uri="{FF2B5EF4-FFF2-40B4-BE49-F238E27FC236}">
                  <a16:creationId xmlns:a16="http://schemas.microsoft.com/office/drawing/2014/main" id="{E6007F9D-E723-42EF-90B4-EA426C53AC23}"/>
                </a:ext>
              </a:extLst>
            </p:cNvPr>
            <p:cNvSpPr/>
            <p:nvPr/>
          </p:nvSpPr>
          <p:spPr>
            <a:xfrm>
              <a:off x="681393" y="1143229"/>
              <a:ext cx="8165388" cy="39739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ACE3EF68-5C55-4973-B33A-CCE7E3FCE075}"/>
                </a:ext>
              </a:extLst>
            </p:cNvPr>
            <p:cNvSpPr/>
            <p:nvPr/>
          </p:nvSpPr>
          <p:spPr>
            <a:xfrm rot="5400000" flipH="1">
              <a:off x="8879852" y="2750185"/>
              <a:ext cx="617633" cy="469342"/>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C26EF25F-1CDB-4E19-A09C-402F824FDDFE}"/>
              </a:ext>
            </a:extLst>
          </p:cNvPr>
          <p:cNvSpPr txBox="1"/>
          <p:nvPr/>
        </p:nvSpPr>
        <p:spPr>
          <a:xfrm>
            <a:off x="4038600" y="1143187"/>
            <a:ext cx="3962399" cy="3303918"/>
          </a:xfrm>
          <a:prstGeom prst="rect">
            <a:avLst/>
          </a:prstGeom>
          <a:noFill/>
        </p:spPr>
        <p:txBody>
          <a:bodyPr wrap="square">
            <a:spAutoFit/>
          </a:bodyPr>
          <a:lstStyle/>
          <a:p>
            <a:pPr marL="0" marR="0">
              <a:lnSpc>
                <a:spcPct val="115000"/>
              </a:lnSpc>
              <a:spcBef>
                <a:spcPts val="0"/>
              </a:spcBef>
              <a:spcAft>
                <a:spcPts val="1000"/>
              </a:spcAft>
            </a:pPr>
            <a:r>
              <a:rPr lang="en-US" sz="1200" dirty="0">
                <a:solidFill>
                  <a:srgbClr val="6C6D72"/>
                </a:solidFill>
                <a:effectLst/>
                <a:ea typeface="Calibri" panose="020F0502020204030204" pitchFamily="34" charset="0"/>
                <a:cs typeface="Arial" panose="020B0604020202020204" pitchFamily="34" charset="0"/>
              </a:rPr>
              <a:t>Under Ecolab's policy, a government employee is any </a:t>
            </a:r>
            <a:r>
              <a:rPr lang="en-US" sz="1200" dirty="0">
                <a:effectLst/>
                <a:ea typeface="Calibri" panose="020F0502020204030204" pitchFamily="34" charset="0"/>
                <a:cs typeface="Arial" panose="020B0604020202020204" pitchFamily="34" charset="0"/>
              </a:rPr>
              <a:t>officer or employee of a foreign government or any department, agency, or instrumentality thereof, or of a public international organization, or any person acting in an official capacity for, or on behalf of, a government, a public international organization or any department, </a:t>
            </a:r>
            <a:r>
              <a:rPr lang="en-US" sz="1200" dirty="0">
                <a:solidFill>
                  <a:srgbClr val="FF0000"/>
                </a:solidFill>
                <a:effectLst/>
                <a:ea typeface="Calibri" panose="020F0502020204030204" pitchFamily="34" charset="0"/>
                <a:cs typeface="Arial" panose="020B0604020202020204" pitchFamily="34" charset="0"/>
              </a:rPr>
              <a:t>agency, or instrumentality.  </a:t>
            </a:r>
          </a:p>
          <a:p>
            <a:pPr marL="0" marR="0">
              <a:lnSpc>
                <a:spcPct val="115000"/>
              </a:lnSpc>
              <a:spcBef>
                <a:spcPts val="0"/>
              </a:spcBef>
              <a:spcAft>
                <a:spcPts val="1000"/>
              </a:spcAft>
            </a:pPr>
            <a:endParaRPr lang="en-US" sz="1200" dirty="0">
              <a:ea typeface="Calibri" panose="020F0502020204030204" pitchFamily="34" charset="0"/>
              <a:cs typeface="Arial" panose="020B0604020202020204" pitchFamily="34" charset="0"/>
            </a:endParaRPr>
          </a:p>
          <a:p>
            <a:pPr marL="0" marR="0">
              <a:lnSpc>
                <a:spcPct val="115000"/>
              </a:lnSpc>
              <a:spcBef>
                <a:spcPts val="0"/>
              </a:spcBef>
              <a:spcAft>
                <a:spcPts val="1000"/>
              </a:spcAft>
            </a:pPr>
            <a:r>
              <a:rPr lang="en-US" sz="1200" dirty="0">
                <a:effectLst/>
                <a:ea typeface="Calibri" panose="020F0502020204030204" pitchFamily="34" charset="0"/>
                <a:cs typeface="Arial" panose="020B0604020202020204" pitchFamily="34" charset="0"/>
              </a:rPr>
              <a:t>The term “instrumentality” is broad and can include state-owned, state-operated or state-controlled entities. Whether a particular entity constitutes an “instrumentality” under the FCPA requires a fact-specific analysis of an entity’s ownership, control, status, and function.</a:t>
            </a:r>
            <a:endParaRPr lang="en-US" sz="1600" dirty="0">
              <a:effectLst/>
              <a:ea typeface="Calibri" panose="020F0502020204030204" pitchFamily="34" charset="0"/>
              <a:cs typeface="Times New Roman" panose="02020603050405020304" pitchFamily="18" charset="0"/>
            </a:endParaRPr>
          </a:p>
        </p:txBody>
      </p:sp>
      <p:pic>
        <p:nvPicPr>
          <p:cNvPr id="6146" name="Picture 2">
            <a:extLst>
              <a:ext uri="{FF2B5EF4-FFF2-40B4-BE49-F238E27FC236}">
                <a16:creationId xmlns:a16="http://schemas.microsoft.com/office/drawing/2014/main" id="{1BCC273E-DDFB-4F97-AFB3-FCCBCB7F299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9859" r="19859"/>
          <a:stretch/>
        </p:blipFill>
        <p:spPr bwMode="auto">
          <a:xfrm>
            <a:off x="1014957" y="1067991"/>
            <a:ext cx="2956972" cy="327064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2BDCDF-DCB9-413A-A0C4-A728CA407B45}"/>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9 </a:t>
            </a:r>
          </a:p>
        </p:txBody>
      </p:sp>
    </p:spTree>
    <p:extLst>
      <p:ext uri="{BB962C8B-B14F-4D97-AF65-F5344CB8AC3E}">
        <p14:creationId xmlns:p14="http://schemas.microsoft.com/office/powerpoint/2010/main" val="160133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4A276B-2D78-4FFF-BB13-6E5EAC5D849A}"/>
              </a:ext>
            </a:extLst>
          </p:cNvPr>
          <p:cNvSpPr/>
          <p:nvPr/>
        </p:nvSpPr>
        <p:spPr>
          <a:xfrm>
            <a:off x="0" y="760214"/>
            <a:ext cx="9144000" cy="3932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B1FE6-717B-4D61-91D3-7D7F03EEA869}"/>
              </a:ext>
            </a:extLst>
          </p:cNvPr>
          <p:cNvSpPr>
            <a:spLocks noGrp="1"/>
          </p:cNvSpPr>
          <p:nvPr>
            <p:ph type="title"/>
          </p:nvPr>
        </p:nvSpPr>
        <p:spPr/>
        <p:txBody>
          <a:bodyPr/>
          <a:lstStyle/>
          <a:p>
            <a:r>
              <a:rPr lang="en-US" dirty="0"/>
              <a:t>Government Employee</a:t>
            </a:r>
          </a:p>
        </p:txBody>
      </p:sp>
      <p:sp>
        <p:nvSpPr>
          <p:cNvPr id="4" name="Footer Placeholder 3">
            <a:extLst>
              <a:ext uri="{FF2B5EF4-FFF2-40B4-BE49-F238E27FC236}">
                <a16:creationId xmlns:a16="http://schemas.microsoft.com/office/drawing/2014/main" id="{9DE6773D-3ECD-43AF-AF18-F2319DBDE980}"/>
              </a:ext>
            </a:extLst>
          </p:cNvPr>
          <p:cNvSpPr>
            <a:spLocks noGrp="1"/>
          </p:cNvSpPr>
          <p:nvPr>
            <p:ph type="ftr" sz="quarter" idx="3"/>
          </p:nvPr>
        </p:nvSpPr>
        <p:spPr/>
        <p:txBody>
          <a:bodyPr/>
          <a:lstStyle/>
          <a:p>
            <a:r>
              <a:rPr lang="en-IN" dirty="0"/>
              <a:t>Click through the arrows to learn in detail.</a:t>
            </a:r>
          </a:p>
        </p:txBody>
      </p:sp>
      <p:grpSp>
        <p:nvGrpSpPr>
          <p:cNvPr id="11" name="Group 10">
            <a:extLst>
              <a:ext uri="{FF2B5EF4-FFF2-40B4-BE49-F238E27FC236}">
                <a16:creationId xmlns:a16="http://schemas.microsoft.com/office/drawing/2014/main" id="{00CE7BAE-3DA3-4744-A153-29F3F3017318}"/>
              </a:ext>
            </a:extLst>
          </p:cNvPr>
          <p:cNvGrpSpPr/>
          <p:nvPr/>
        </p:nvGrpSpPr>
        <p:grpSpPr>
          <a:xfrm>
            <a:off x="429952" y="961282"/>
            <a:ext cx="8284097" cy="3530202"/>
            <a:chOff x="97903" y="1143229"/>
            <a:chExt cx="9325437" cy="3973961"/>
          </a:xfrm>
        </p:grpSpPr>
        <p:sp>
          <p:nvSpPr>
            <p:cNvPr id="6" name="Rectangle 5">
              <a:extLst>
                <a:ext uri="{FF2B5EF4-FFF2-40B4-BE49-F238E27FC236}">
                  <a16:creationId xmlns:a16="http://schemas.microsoft.com/office/drawing/2014/main" id="{E6007F9D-E723-42EF-90B4-EA426C53AC23}"/>
                </a:ext>
              </a:extLst>
            </p:cNvPr>
            <p:cNvSpPr/>
            <p:nvPr/>
          </p:nvSpPr>
          <p:spPr>
            <a:xfrm>
              <a:off x="681393" y="1143229"/>
              <a:ext cx="8165388" cy="39739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Isosceles Triangle 7">
              <a:extLst>
                <a:ext uri="{FF2B5EF4-FFF2-40B4-BE49-F238E27FC236}">
                  <a16:creationId xmlns:a16="http://schemas.microsoft.com/office/drawing/2014/main" id="{ACE3EF68-5C55-4973-B33A-CCE7E3FCE075}"/>
                </a:ext>
              </a:extLst>
            </p:cNvPr>
            <p:cNvSpPr/>
            <p:nvPr/>
          </p:nvSpPr>
          <p:spPr>
            <a:xfrm rot="5400000" flipH="1">
              <a:off x="8879852" y="2750185"/>
              <a:ext cx="617633" cy="469342"/>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8FC64B8C-5B25-423C-8379-A2231E24EDA9}"/>
                </a:ext>
              </a:extLst>
            </p:cNvPr>
            <p:cNvSpPr/>
            <p:nvPr/>
          </p:nvSpPr>
          <p:spPr>
            <a:xfrm rot="16200000">
              <a:off x="23757" y="2750185"/>
              <a:ext cx="617633" cy="469342"/>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C26EF25F-1CDB-4E19-A09C-402F824FDDFE}"/>
              </a:ext>
            </a:extLst>
          </p:cNvPr>
          <p:cNvSpPr txBox="1"/>
          <p:nvPr/>
        </p:nvSpPr>
        <p:spPr>
          <a:xfrm>
            <a:off x="4038600" y="1143187"/>
            <a:ext cx="3962399" cy="1136145"/>
          </a:xfrm>
          <a:prstGeom prst="rect">
            <a:avLst/>
          </a:prstGeom>
          <a:noFill/>
        </p:spPr>
        <p:txBody>
          <a:bodyPr wrap="square">
            <a:spAutoFit/>
          </a:bodyPr>
          <a:lstStyle/>
          <a:p>
            <a:pPr marL="0" marR="0">
              <a:lnSpc>
                <a:spcPct val="115000"/>
              </a:lnSpc>
              <a:spcBef>
                <a:spcPts val="0"/>
              </a:spcBef>
              <a:spcAft>
                <a:spcPts val="1000"/>
              </a:spcAft>
            </a:pPr>
            <a:r>
              <a:rPr lang="en-US" sz="1200" dirty="0">
                <a:effectLst/>
                <a:ea typeface="Calibri" panose="020F0502020204030204" pitchFamily="34" charset="0"/>
                <a:cs typeface="Arial" panose="020B0604020202020204" pitchFamily="34" charset="0"/>
              </a:rPr>
              <a:t>If someone has the ability to influence a government decision, then that person is most likely a government employee. If there are any doubts or disagreement </a:t>
            </a:r>
            <a:r>
              <a:rPr lang="en-US" sz="1200" dirty="0">
                <a:solidFill>
                  <a:srgbClr val="6C6D72"/>
                </a:solidFill>
                <a:effectLst/>
                <a:ea typeface="Calibri" panose="020F0502020204030204" pitchFamily="34" charset="0"/>
                <a:cs typeface="Arial" panose="020B0604020202020204" pitchFamily="34" charset="0"/>
              </a:rPr>
              <a:t>regarding the official status of a person</a:t>
            </a:r>
            <a:r>
              <a:rPr lang="en-US" sz="1200" dirty="0">
                <a:effectLst/>
                <a:ea typeface="Calibri" panose="020F0502020204030204" pitchFamily="34" charset="0"/>
                <a:cs typeface="Arial" panose="020B0604020202020204" pitchFamily="34" charset="0"/>
              </a:rPr>
              <a:t>, consult the Law Department for a final determination.</a:t>
            </a:r>
          </a:p>
        </p:txBody>
      </p:sp>
      <p:sp>
        <p:nvSpPr>
          <p:cNvPr id="13" name="TextBox 12">
            <a:extLst>
              <a:ext uri="{FF2B5EF4-FFF2-40B4-BE49-F238E27FC236}">
                <a16:creationId xmlns:a16="http://schemas.microsoft.com/office/drawing/2014/main" id="{BEF3F2AE-2F4D-4F20-9177-9246F3CEC40C}"/>
              </a:ext>
            </a:extLst>
          </p:cNvPr>
          <p:cNvSpPr txBox="1"/>
          <p:nvPr/>
        </p:nvSpPr>
        <p:spPr>
          <a:xfrm>
            <a:off x="993185" y="2662237"/>
            <a:ext cx="7007813" cy="1689117"/>
          </a:xfrm>
          <a:prstGeom prst="rect">
            <a:avLst/>
          </a:prstGeom>
          <a:noFill/>
        </p:spPr>
        <p:txBody>
          <a:bodyPr wrap="square">
            <a:spAutoFit/>
          </a:bodyPr>
          <a:lstStyle/>
          <a:p>
            <a:pPr marL="0" marR="0">
              <a:lnSpc>
                <a:spcPct val="115000"/>
              </a:lnSpc>
              <a:spcBef>
                <a:spcPts val="0"/>
              </a:spcBef>
              <a:spcAft>
                <a:spcPts val="1000"/>
              </a:spcAft>
            </a:pPr>
            <a:r>
              <a:rPr lang="en-US" sz="1200" dirty="0">
                <a:solidFill>
                  <a:srgbClr val="6C6D72"/>
                </a:solidFill>
                <a:effectLst/>
                <a:ea typeface="Calibri" panose="020F0502020204030204" pitchFamily="34" charset="0"/>
                <a:cs typeface="Arial" panose="020B0604020202020204" pitchFamily="34" charset="0"/>
              </a:rPr>
              <a:t>A government employee includes:</a:t>
            </a:r>
          </a:p>
          <a:p>
            <a:pPr marL="171450" marR="0" indent="-17145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Any employee of an entity hired to review and accept bids for a government agency</a:t>
            </a:r>
          </a:p>
          <a:p>
            <a:pPr marL="171450" marR="0" indent="-17145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Any agent, officer, or employee of a government or any government department, agency or instrumentality thereof</a:t>
            </a:r>
          </a:p>
          <a:p>
            <a:pPr marL="171450" marR="0" indent="-17145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Any officer or employee of a state-owned company or entity where a government holds a substantial ownership interest or where the government exerts actual decision-making authority</a:t>
            </a:r>
          </a:p>
          <a:p>
            <a:pPr marL="171450" marR="0" indent="-171450">
              <a:lnSpc>
                <a:spcPct val="115000"/>
              </a:lnSpc>
              <a:spcBef>
                <a:spcPts val="0"/>
              </a:spcBef>
              <a:buClr>
                <a:schemeClr val="tx2"/>
              </a:buClr>
              <a:buFont typeface="Wingdings" panose="05000000000000000000" pitchFamily="2" charset="2"/>
              <a:buChar char="§"/>
            </a:pPr>
            <a:r>
              <a:rPr lang="en-US" sz="1200" dirty="0">
                <a:effectLst/>
                <a:ea typeface="Calibri" panose="020F0502020204030204" pitchFamily="34" charset="0"/>
                <a:cs typeface="Arial" panose="020B0604020202020204" pitchFamily="34" charset="0"/>
              </a:rPr>
              <a:t>Any political party or party official, or a candidate for political office</a:t>
            </a:r>
          </a:p>
        </p:txBody>
      </p:sp>
      <p:pic>
        <p:nvPicPr>
          <p:cNvPr id="7172" name="Picture 4">
            <a:extLst>
              <a:ext uri="{FF2B5EF4-FFF2-40B4-BE49-F238E27FC236}">
                <a16:creationId xmlns:a16="http://schemas.microsoft.com/office/drawing/2014/main" id="{8FD0BE4A-F4F5-4F58-8DE5-E2D86A14013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016" b="8016"/>
          <a:stretch/>
        </p:blipFill>
        <p:spPr bwMode="auto">
          <a:xfrm>
            <a:off x="1042564" y="1093980"/>
            <a:ext cx="2894634" cy="136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83090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1971E0A6-D510-4BF0-A16F-5A34EDC86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01" r="1901"/>
          <a:stretch/>
        </p:blipFill>
        <p:spPr bwMode="auto">
          <a:xfrm>
            <a:off x="-9525" y="969713"/>
            <a:ext cx="4900328" cy="364203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CF26FE-33C2-4AE6-8EED-330FCC0EB1B0}"/>
              </a:ext>
            </a:extLst>
          </p:cNvPr>
          <p:cNvSpPr>
            <a:spLocks noGrp="1"/>
          </p:cNvSpPr>
          <p:nvPr>
            <p:ph type="title"/>
          </p:nvPr>
        </p:nvSpPr>
        <p:spPr/>
        <p:txBody>
          <a:bodyPr/>
          <a:lstStyle/>
          <a:p>
            <a:r>
              <a:rPr lang="en-US" dirty="0"/>
              <a:t>Learning Objectives</a:t>
            </a:r>
          </a:p>
        </p:txBody>
      </p:sp>
      <p:sp>
        <p:nvSpPr>
          <p:cNvPr id="28" name="Footer Placeholder 3">
            <a:extLst>
              <a:ext uri="{FF2B5EF4-FFF2-40B4-BE49-F238E27FC236}">
                <a16:creationId xmlns:a16="http://schemas.microsoft.com/office/drawing/2014/main" id="{02B1C65C-264D-4A4F-B4F4-01A912FC187A}"/>
              </a:ext>
            </a:extLst>
          </p:cNvPr>
          <p:cNvSpPr>
            <a:spLocks noGrp="1"/>
          </p:cNvSpPr>
          <p:nvPr>
            <p:ph type="ftr" sz="quarter" idx="3"/>
          </p:nvPr>
        </p:nvSpPr>
        <p:spPr/>
        <p:txBody>
          <a:bodyPr/>
          <a:lstStyle/>
          <a:p>
            <a:r>
              <a:rPr lang="en-IN" dirty="0">
                <a:solidFill>
                  <a:schemeClr val="accent3"/>
                </a:solidFill>
              </a:rPr>
              <a:t>Click Next to continue.</a:t>
            </a:r>
          </a:p>
        </p:txBody>
      </p:sp>
      <p:sp>
        <p:nvSpPr>
          <p:cNvPr id="3" name="Rectangle 2">
            <a:extLst>
              <a:ext uri="{FF2B5EF4-FFF2-40B4-BE49-F238E27FC236}">
                <a16:creationId xmlns:a16="http://schemas.microsoft.com/office/drawing/2014/main" id="{161D59BF-F25E-410C-B153-D727844B0CEC}"/>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a:t>
            </a:r>
          </a:p>
        </p:txBody>
      </p:sp>
      <p:sp>
        <p:nvSpPr>
          <p:cNvPr id="14" name="Rectangle 13">
            <a:extLst>
              <a:ext uri="{FF2B5EF4-FFF2-40B4-BE49-F238E27FC236}">
                <a16:creationId xmlns:a16="http://schemas.microsoft.com/office/drawing/2014/main" id="{8AEB035C-5287-4462-990A-9D439804745A}"/>
              </a:ext>
            </a:extLst>
          </p:cNvPr>
          <p:cNvSpPr/>
          <p:nvPr/>
        </p:nvSpPr>
        <p:spPr>
          <a:xfrm>
            <a:off x="4890803" y="969713"/>
            <a:ext cx="4272248" cy="3642035"/>
          </a:xfrm>
          <a:prstGeom prst="rect">
            <a:avLst/>
          </a:prstGeom>
          <a:solidFill>
            <a:schemeClr val="bg1">
              <a:lumMod val="85000"/>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endParaRPr lang="en-US" dirty="0"/>
          </a:p>
        </p:txBody>
      </p:sp>
      <p:sp>
        <p:nvSpPr>
          <p:cNvPr id="15" name="Rectangle 14">
            <a:extLst>
              <a:ext uri="{FF2B5EF4-FFF2-40B4-BE49-F238E27FC236}">
                <a16:creationId xmlns:a16="http://schemas.microsoft.com/office/drawing/2014/main" id="{B604A14A-5703-4B43-AB78-B1F5992FB42F}"/>
              </a:ext>
            </a:extLst>
          </p:cNvPr>
          <p:cNvSpPr/>
          <p:nvPr/>
        </p:nvSpPr>
        <p:spPr>
          <a:xfrm>
            <a:off x="4967280" y="1242723"/>
            <a:ext cx="3989992" cy="5355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0000"/>
              </a:lnSpc>
              <a:spcBef>
                <a:spcPct val="0"/>
              </a:spcBef>
            </a:pPr>
            <a:r>
              <a:rPr lang="en-US" altLang="en-US" sz="3200" b="1" dirty="0"/>
              <a:t>You will be able to: </a:t>
            </a:r>
          </a:p>
        </p:txBody>
      </p:sp>
      <p:cxnSp>
        <p:nvCxnSpPr>
          <p:cNvPr id="16" name="Straight Connector 15">
            <a:extLst>
              <a:ext uri="{FF2B5EF4-FFF2-40B4-BE49-F238E27FC236}">
                <a16:creationId xmlns:a16="http://schemas.microsoft.com/office/drawing/2014/main" id="{2DDEBBBA-68FE-497B-A55B-CAA2973728A1}"/>
              </a:ext>
            </a:extLst>
          </p:cNvPr>
          <p:cNvCxnSpPr/>
          <p:nvPr/>
        </p:nvCxnSpPr>
        <p:spPr>
          <a:xfrm flipH="1">
            <a:off x="5294548" y="1803628"/>
            <a:ext cx="3444501" cy="0"/>
          </a:xfrm>
          <a:prstGeom prst="line">
            <a:avLst/>
          </a:prstGeom>
          <a:ln>
            <a:solidFill>
              <a:schemeClr val="bg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7" name="TextBox 4">
            <a:extLst>
              <a:ext uri="{FF2B5EF4-FFF2-40B4-BE49-F238E27FC236}">
                <a16:creationId xmlns:a16="http://schemas.microsoft.com/office/drawing/2014/main" id="{ABEED3BE-A8A9-41AE-B90F-A2A524BB6ACE}"/>
              </a:ext>
            </a:extLst>
          </p:cNvPr>
          <p:cNvSpPr txBox="1">
            <a:spLocks noChangeArrowheads="1"/>
          </p:cNvSpPr>
          <p:nvPr/>
        </p:nvSpPr>
        <p:spPr bwMode="auto">
          <a:xfrm>
            <a:off x="5294548" y="1979744"/>
            <a:ext cx="3662723" cy="2368504"/>
          </a:xfrm>
          <a:prstGeom prst="rect">
            <a:avLst/>
          </a:prstGeom>
          <a:noFill/>
          <a:ln>
            <a:noFill/>
          </a:ln>
        </p:spPr>
        <p:txBody>
          <a:bodyPr wrap="square" lIns="90078" tIns="45039" rIns="90078" bIns="45039"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defTabSz="659233" fontAlgn="auto">
              <a:spcBef>
                <a:spcPts val="1200"/>
              </a:spcBef>
              <a:spcAft>
                <a:spcPts val="1200"/>
              </a:spcAft>
              <a:buClr>
                <a:schemeClr val="tx2"/>
              </a:buClr>
              <a:buFont typeface="Wingdings" panose="05000000000000000000" pitchFamily="2" charset="2"/>
              <a:buChar char="§"/>
            </a:pPr>
            <a:r>
              <a:rPr lang="en-US" dirty="0">
                <a:solidFill>
                  <a:srgbClr val="000000"/>
                </a:solidFill>
                <a:latin typeface="+mn-lt"/>
                <a:ea typeface="Arial" charset="0"/>
                <a:cs typeface="Arial" charset="0"/>
              </a:rPr>
              <a:t>Understand the basics of </a:t>
            </a:r>
            <a:br>
              <a:rPr lang="en-US" dirty="0">
                <a:solidFill>
                  <a:srgbClr val="000000"/>
                </a:solidFill>
                <a:latin typeface="+mn-lt"/>
                <a:ea typeface="Arial" charset="0"/>
                <a:cs typeface="Arial" charset="0"/>
              </a:rPr>
            </a:br>
            <a:r>
              <a:rPr lang="en-US" dirty="0">
                <a:solidFill>
                  <a:srgbClr val="000000"/>
                </a:solidFill>
                <a:latin typeface="+mn-lt"/>
                <a:ea typeface="Arial" charset="0"/>
                <a:cs typeface="Arial" charset="0"/>
              </a:rPr>
              <a:t>anti-corruption and bribery laws</a:t>
            </a:r>
          </a:p>
          <a:p>
            <a:pPr marL="285750" indent="-285750" defTabSz="659233" fontAlgn="auto">
              <a:spcBef>
                <a:spcPts val="1200"/>
              </a:spcBef>
              <a:spcAft>
                <a:spcPts val="1200"/>
              </a:spcAft>
              <a:buClr>
                <a:schemeClr val="tx2"/>
              </a:buClr>
              <a:buFont typeface="Wingdings" panose="05000000000000000000" pitchFamily="2" charset="2"/>
              <a:buChar char="§"/>
            </a:pPr>
            <a:r>
              <a:rPr lang="en-US" dirty="0">
                <a:solidFill>
                  <a:srgbClr val="000000"/>
                </a:solidFill>
                <a:latin typeface="+mn-lt"/>
                <a:ea typeface="Arial" charset="0"/>
                <a:cs typeface="Arial" charset="0"/>
              </a:rPr>
              <a:t>Understand how to follow Ecolab’s </a:t>
            </a:r>
            <a:r>
              <a:rPr lang="en-US" dirty="0">
                <a:solidFill>
                  <a:srgbClr val="FF0000"/>
                </a:solidFill>
                <a:latin typeface="+mn-lt"/>
                <a:ea typeface="Arial" charset="0"/>
                <a:cs typeface="Arial" charset="0"/>
              </a:rPr>
              <a:t>G</a:t>
            </a:r>
            <a:r>
              <a:rPr lang="en-US" dirty="0">
                <a:solidFill>
                  <a:srgbClr val="000000"/>
                </a:solidFill>
                <a:latin typeface="+mn-lt"/>
                <a:ea typeface="Arial" charset="0"/>
                <a:cs typeface="Arial" charset="0"/>
              </a:rPr>
              <a:t>lobal </a:t>
            </a:r>
            <a:r>
              <a:rPr lang="en-US" dirty="0">
                <a:solidFill>
                  <a:srgbClr val="FF0000"/>
                </a:solidFill>
                <a:ea typeface="Arial" charset="0"/>
                <a:cs typeface="Arial" charset="0"/>
              </a:rPr>
              <a:t>A</a:t>
            </a:r>
            <a:r>
              <a:rPr lang="en-US" dirty="0">
                <a:solidFill>
                  <a:srgbClr val="FF0000"/>
                </a:solidFill>
                <a:latin typeface="+mn-lt"/>
                <a:ea typeface="Arial" charset="0"/>
                <a:cs typeface="Arial" charset="0"/>
              </a:rPr>
              <a:t>nti-C</a:t>
            </a:r>
            <a:r>
              <a:rPr lang="en-US" dirty="0">
                <a:solidFill>
                  <a:srgbClr val="000000"/>
                </a:solidFill>
                <a:latin typeface="+mn-lt"/>
                <a:ea typeface="Arial" charset="0"/>
                <a:cs typeface="Arial" charset="0"/>
              </a:rPr>
              <a:t>orruption </a:t>
            </a:r>
            <a:r>
              <a:rPr lang="en-US" dirty="0">
                <a:solidFill>
                  <a:srgbClr val="FF0000"/>
                </a:solidFill>
                <a:ea typeface="Arial" charset="0"/>
                <a:cs typeface="Arial" charset="0"/>
              </a:rPr>
              <a:t>P</a:t>
            </a:r>
            <a:r>
              <a:rPr lang="en-US" dirty="0">
                <a:solidFill>
                  <a:srgbClr val="000000"/>
                </a:solidFill>
                <a:latin typeface="+mn-lt"/>
                <a:ea typeface="Arial" charset="0"/>
                <a:cs typeface="Arial" charset="0"/>
              </a:rPr>
              <a:t>olicy and </a:t>
            </a:r>
            <a:r>
              <a:rPr lang="en-US" dirty="0">
                <a:solidFill>
                  <a:srgbClr val="FF0000"/>
                </a:solidFill>
                <a:latin typeface="+mn-lt"/>
                <a:ea typeface="Arial" charset="0"/>
                <a:cs typeface="Arial" charset="0"/>
              </a:rPr>
              <a:t>P</a:t>
            </a:r>
            <a:r>
              <a:rPr lang="en-US" dirty="0">
                <a:solidFill>
                  <a:srgbClr val="000000"/>
                </a:solidFill>
                <a:latin typeface="+mn-lt"/>
                <a:ea typeface="Arial" charset="0"/>
                <a:cs typeface="Arial" charset="0"/>
              </a:rPr>
              <a:t>rocedures </a:t>
            </a:r>
          </a:p>
          <a:p>
            <a:pPr marL="285750" indent="-285750" defTabSz="659233" fontAlgn="auto">
              <a:spcBef>
                <a:spcPts val="1200"/>
              </a:spcBef>
              <a:spcAft>
                <a:spcPts val="1200"/>
              </a:spcAft>
              <a:buClr>
                <a:schemeClr val="tx2"/>
              </a:buClr>
              <a:buFont typeface="Wingdings" panose="05000000000000000000" pitchFamily="2" charset="2"/>
              <a:buChar char="§"/>
            </a:pPr>
            <a:r>
              <a:rPr lang="en-US" dirty="0">
                <a:solidFill>
                  <a:srgbClr val="000000"/>
                </a:solidFill>
                <a:latin typeface="+mn-lt"/>
                <a:ea typeface="Arial" charset="0"/>
                <a:cs typeface="Arial" charset="0"/>
              </a:rPr>
              <a:t>Know how to get help</a:t>
            </a:r>
            <a:endParaRPr lang="en-US" sz="1600" dirty="0">
              <a:solidFill>
                <a:srgbClr val="000000"/>
              </a:solidFill>
              <a:latin typeface="+mn-lt"/>
              <a:ea typeface="Arial" charset="0"/>
              <a:cs typeface="Arial" charset="0"/>
            </a:endParaRPr>
          </a:p>
        </p:txBody>
      </p:sp>
      <p:grpSp>
        <p:nvGrpSpPr>
          <p:cNvPr id="30" name="Group 29">
            <a:extLst>
              <a:ext uri="{FF2B5EF4-FFF2-40B4-BE49-F238E27FC236}">
                <a16:creationId xmlns:a16="http://schemas.microsoft.com/office/drawing/2014/main" id="{991FD9CC-3FC8-475D-A791-72B9211B3144}"/>
              </a:ext>
            </a:extLst>
          </p:cNvPr>
          <p:cNvGrpSpPr/>
          <p:nvPr/>
        </p:nvGrpSpPr>
        <p:grpSpPr>
          <a:xfrm>
            <a:off x="22246" y="991731"/>
            <a:ext cx="521013" cy="531772"/>
            <a:chOff x="22246" y="991731"/>
            <a:chExt cx="521013" cy="531772"/>
          </a:xfrm>
        </p:grpSpPr>
        <p:sp>
          <p:nvSpPr>
            <p:cNvPr id="23" name="Rectangle 22">
              <a:extLst>
                <a:ext uri="{FF2B5EF4-FFF2-40B4-BE49-F238E27FC236}">
                  <a16:creationId xmlns:a16="http://schemas.microsoft.com/office/drawing/2014/main" id="{79D4A711-3512-48AD-AAF0-3D4FBDA47D23}"/>
                </a:ext>
              </a:extLst>
            </p:cNvPr>
            <p:cNvSpPr/>
            <p:nvPr/>
          </p:nvSpPr>
          <p:spPr>
            <a:xfrm>
              <a:off x="22246" y="991731"/>
              <a:ext cx="521013" cy="53177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Aft>
                  <a:spcPts val="600"/>
                </a:spcAft>
              </a:pPr>
              <a:endParaRPr lang="en-US" dirty="0"/>
            </a:p>
          </p:txBody>
        </p:sp>
        <p:pic>
          <p:nvPicPr>
            <p:cNvPr id="29" name="Graphic 28" descr="Bullseye">
              <a:extLst>
                <a:ext uri="{FF2B5EF4-FFF2-40B4-BE49-F238E27FC236}">
                  <a16:creationId xmlns:a16="http://schemas.microsoft.com/office/drawing/2014/main" id="{1D45DDAC-96CA-4F4E-8A50-B5830EC8C5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88" y="1019653"/>
              <a:ext cx="475928" cy="475928"/>
            </a:xfrm>
            <a:prstGeom prst="rect">
              <a:avLst/>
            </a:prstGeom>
          </p:spPr>
        </p:pic>
      </p:grpSp>
    </p:spTree>
    <p:extLst>
      <p:ext uri="{BB962C8B-B14F-4D97-AF65-F5344CB8AC3E}">
        <p14:creationId xmlns:p14="http://schemas.microsoft.com/office/powerpoint/2010/main" val="3014549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E4A276B-2D78-4FFF-BB13-6E5EAC5D849A}"/>
              </a:ext>
            </a:extLst>
          </p:cNvPr>
          <p:cNvSpPr/>
          <p:nvPr/>
        </p:nvSpPr>
        <p:spPr>
          <a:xfrm>
            <a:off x="0" y="760214"/>
            <a:ext cx="9144000" cy="393233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8B1FE6-717B-4D61-91D3-7D7F03EEA869}"/>
              </a:ext>
            </a:extLst>
          </p:cNvPr>
          <p:cNvSpPr>
            <a:spLocks noGrp="1"/>
          </p:cNvSpPr>
          <p:nvPr>
            <p:ph type="title"/>
          </p:nvPr>
        </p:nvSpPr>
        <p:spPr/>
        <p:txBody>
          <a:bodyPr/>
          <a:lstStyle/>
          <a:p>
            <a:r>
              <a:rPr lang="en-US" dirty="0"/>
              <a:t>Government Employee</a:t>
            </a:r>
          </a:p>
        </p:txBody>
      </p:sp>
      <p:sp>
        <p:nvSpPr>
          <p:cNvPr id="4" name="Footer Placeholder 3">
            <a:extLst>
              <a:ext uri="{FF2B5EF4-FFF2-40B4-BE49-F238E27FC236}">
                <a16:creationId xmlns:a16="http://schemas.microsoft.com/office/drawing/2014/main" id="{9DE6773D-3ECD-43AF-AF18-F2319DBDE980}"/>
              </a:ext>
            </a:extLst>
          </p:cNvPr>
          <p:cNvSpPr>
            <a:spLocks noGrp="1"/>
          </p:cNvSpPr>
          <p:nvPr>
            <p:ph type="ftr" sz="quarter" idx="3"/>
          </p:nvPr>
        </p:nvSpPr>
        <p:spPr/>
        <p:txBody>
          <a:bodyPr/>
          <a:lstStyle/>
          <a:p>
            <a:r>
              <a:rPr lang="en-IN" dirty="0"/>
              <a:t>Go back if required.</a:t>
            </a:r>
          </a:p>
        </p:txBody>
      </p:sp>
      <p:grpSp>
        <p:nvGrpSpPr>
          <p:cNvPr id="11" name="Group 10">
            <a:extLst>
              <a:ext uri="{FF2B5EF4-FFF2-40B4-BE49-F238E27FC236}">
                <a16:creationId xmlns:a16="http://schemas.microsoft.com/office/drawing/2014/main" id="{00CE7BAE-3DA3-4744-A153-29F3F3017318}"/>
              </a:ext>
            </a:extLst>
          </p:cNvPr>
          <p:cNvGrpSpPr/>
          <p:nvPr/>
        </p:nvGrpSpPr>
        <p:grpSpPr>
          <a:xfrm>
            <a:off x="429952" y="961282"/>
            <a:ext cx="7771920" cy="3530202"/>
            <a:chOff x="97903" y="1143229"/>
            <a:chExt cx="8748878" cy="3973961"/>
          </a:xfrm>
        </p:grpSpPr>
        <p:sp>
          <p:nvSpPr>
            <p:cNvPr id="6" name="Rectangle 5">
              <a:extLst>
                <a:ext uri="{FF2B5EF4-FFF2-40B4-BE49-F238E27FC236}">
                  <a16:creationId xmlns:a16="http://schemas.microsoft.com/office/drawing/2014/main" id="{E6007F9D-E723-42EF-90B4-EA426C53AC23}"/>
                </a:ext>
              </a:extLst>
            </p:cNvPr>
            <p:cNvSpPr/>
            <p:nvPr/>
          </p:nvSpPr>
          <p:spPr>
            <a:xfrm>
              <a:off x="681393" y="1143229"/>
              <a:ext cx="8165388" cy="39739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8FC64B8C-5B25-423C-8379-A2231E24EDA9}"/>
                </a:ext>
              </a:extLst>
            </p:cNvPr>
            <p:cNvSpPr/>
            <p:nvPr/>
          </p:nvSpPr>
          <p:spPr>
            <a:xfrm rot="16200000">
              <a:off x="23757" y="2750185"/>
              <a:ext cx="617633" cy="469342"/>
            </a:xfrm>
            <a:prstGeom prs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C26EF25F-1CDB-4E19-A09C-402F824FDDFE}"/>
              </a:ext>
            </a:extLst>
          </p:cNvPr>
          <p:cNvSpPr txBox="1"/>
          <p:nvPr/>
        </p:nvSpPr>
        <p:spPr>
          <a:xfrm>
            <a:off x="2895600" y="1143187"/>
            <a:ext cx="5233443" cy="2835071"/>
          </a:xfrm>
          <a:prstGeom prst="rect">
            <a:avLst/>
          </a:prstGeom>
          <a:noFill/>
        </p:spPr>
        <p:txBody>
          <a:bodyPr wrap="square">
            <a:spAutoFit/>
          </a:bodyPr>
          <a:lstStyle/>
          <a:p>
            <a:pPr marL="171450" marR="0" indent="-171450">
              <a:lnSpc>
                <a:spcPct val="115000"/>
              </a:lnSpc>
              <a:spcBef>
                <a:spcPts val="0"/>
              </a:spcBef>
              <a:buFont typeface="Arial" panose="020B0604020202020204" pitchFamily="34" charset="0"/>
              <a:buChar char="•"/>
            </a:pPr>
            <a:r>
              <a:rPr lang="en-US" sz="1200" dirty="0">
                <a:effectLst/>
                <a:ea typeface="Calibri" panose="020F0502020204030204" pitchFamily="34" charset="0"/>
                <a:cs typeface="Arial" panose="020B0604020202020204" pitchFamily="34" charset="0"/>
              </a:rPr>
              <a:t>Any official, employee, or person acting on behalf of a government-sponsored or public international organization such as the United </a:t>
            </a:r>
            <a:r>
              <a:rPr lang="en-US" sz="1200" dirty="0">
                <a:solidFill>
                  <a:srgbClr val="6C6D72"/>
                </a:solidFill>
                <a:effectLst/>
                <a:ea typeface="Calibri" panose="020F0502020204030204" pitchFamily="34" charset="0"/>
                <a:cs typeface="Arial" panose="020B0604020202020204" pitchFamily="34" charset="0"/>
              </a:rPr>
              <a:t>Nations, World Bank, or the European Community</a:t>
            </a:r>
          </a:p>
          <a:p>
            <a:pPr marL="171450" marR="0" indent="-171450">
              <a:lnSpc>
                <a:spcPct val="115000"/>
              </a:lnSpc>
              <a:spcBef>
                <a:spcPts val="0"/>
              </a:spcBef>
              <a:buFont typeface="Arial" panose="020B0604020202020204" pitchFamily="34" charset="0"/>
              <a:buChar char="•"/>
            </a:pPr>
            <a:r>
              <a:rPr lang="en-US" sz="1200" dirty="0">
                <a:solidFill>
                  <a:srgbClr val="6C6D72"/>
                </a:solidFill>
                <a:effectLst/>
                <a:ea typeface="Calibri" panose="020F0502020204030204" pitchFamily="34" charset="0"/>
                <a:cs typeface="Arial" panose="020B0604020202020204" pitchFamily="34" charset="0"/>
              </a:rPr>
              <a:t>Any member of a royal family who is an officer or who otherwise maintains managerial interest in government-controlled industries or companies</a:t>
            </a:r>
          </a:p>
          <a:p>
            <a:pPr marL="171450" marR="0" indent="-171450">
              <a:lnSpc>
                <a:spcPct val="115000"/>
              </a:lnSpc>
              <a:spcBef>
                <a:spcPts val="0"/>
              </a:spcBef>
              <a:buFont typeface="Arial" panose="020B0604020202020204" pitchFamily="34" charset="0"/>
              <a:buChar char="•"/>
            </a:pPr>
            <a:r>
              <a:rPr lang="en-US" sz="1200" dirty="0">
                <a:solidFill>
                  <a:srgbClr val="6C6D72"/>
                </a:solidFill>
                <a:effectLst/>
                <a:ea typeface="Calibri" panose="020F0502020204030204" pitchFamily="34" charset="0"/>
                <a:cs typeface="Arial" panose="020B0604020202020204" pitchFamily="34" charset="0"/>
              </a:rPr>
              <a:t>Healthcare professionals who are employed by or acting on behalf of a hospital or other institution owned or controlled by a government body – such healthcare professionals should be considered government employees even if they are not considered government employees under local law</a:t>
            </a:r>
          </a:p>
          <a:p>
            <a:pPr marL="171450" indent="-171450">
              <a:lnSpc>
                <a:spcPct val="115000"/>
              </a:lnSpc>
              <a:buFont typeface="Arial" panose="020B0604020202020204" pitchFamily="34" charset="0"/>
              <a:buChar char="•"/>
            </a:pPr>
            <a:r>
              <a:rPr lang="en-US" sz="1200" dirty="0">
                <a:solidFill>
                  <a:srgbClr val="6C6D72"/>
                </a:solidFill>
                <a:effectLst/>
                <a:ea typeface="Calibri" panose="020F0502020204030204" pitchFamily="34" charset="0"/>
                <a:cs typeface="Arial" panose="020B0604020202020204" pitchFamily="34" charset="0"/>
              </a:rPr>
              <a:t>Any agent, immediate family member, or any person acting in an official capacity on behalf the entities listed above</a:t>
            </a:r>
          </a:p>
        </p:txBody>
      </p:sp>
      <p:pic>
        <p:nvPicPr>
          <p:cNvPr id="8194" name="Picture 2">
            <a:extLst>
              <a:ext uri="{FF2B5EF4-FFF2-40B4-BE49-F238E27FC236}">
                <a16:creationId xmlns:a16="http://schemas.microsoft.com/office/drawing/2014/main" id="{90C3CCF3-47CF-4125-AA09-BE2BC0CDFE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32435" r="32435"/>
          <a:stretch/>
        </p:blipFill>
        <p:spPr bwMode="auto">
          <a:xfrm>
            <a:off x="960527" y="969507"/>
            <a:ext cx="1855701" cy="3521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6A96E4-123B-4756-B37E-476D1654CB92}"/>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7795C315-2B34-43B8-9ECC-45F15AE6F2B2}"/>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60CE53B8-50FF-4C07-8720-EDBD164E6908}"/>
              </a:ext>
            </a:extLst>
          </p:cNvPr>
          <p:cNvSpPr txBox="1">
            <a:spLocks/>
          </p:cNvSpPr>
          <p:nvPr/>
        </p:nvSpPr>
        <p:spPr>
          <a:xfrm>
            <a:off x="3048000" y="857940"/>
            <a:ext cx="5996711" cy="1569660"/>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chemeClr val="tx1"/>
                </a:solidFill>
                <a:latin typeface="Comic Sans MS" panose="030F0702030302020204" pitchFamily="66" charset="0"/>
              </a:rPr>
              <a:t>You are traveling to a foreign country on a business trip. You arrive at the airport late in the evening and wait in line at passport control. When it is your turn, the officer explains that you will need to pay an extra fee in cash to get your luggage cleared. You have not heard of any such fees, and it sounds as though the fee would go directly to the officer. Moreover, the officer says he cannot give you a receipt. What should you do?</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6EB8E68C-A1FD-463F-B66F-890053C137CC}"/>
              </a:ext>
            </a:extLst>
          </p:cNvPr>
          <p:cNvSpPr txBox="1"/>
          <p:nvPr/>
        </p:nvSpPr>
        <p:spPr>
          <a:xfrm>
            <a:off x="3021310" y="2471963"/>
            <a:ext cx="5996711" cy="876074"/>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Pay the fees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Politely refuse to pay</a:t>
            </a:r>
          </a:p>
          <a:p>
            <a:pPr marL="342900" marR="0" lvl="0" indent="-342900" algn="just">
              <a:lnSpc>
                <a:spcPct val="107000"/>
              </a:lnSpc>
              <a:spcBef>
                <a:spcPts val="0"/>
              </a:spcBef>
              <a:spcAft>
                <a:spcPts val="800"/>
              </a:spcAft>
              <a:buFont typeface="Courier New" panose="02070309020205020404" pitchFamily="49" charset="0"/>
              <a:buChar char="o"/>
            </a:pPr>
            <a:endParaRPr lang="en-US" sz="1200" dirty="0">
              <a:effectLst/>
              <a:ea typeface="Calibri" panose="020F0502020204030204" pitchFamily="34" charset="0"/>
              <a:cs typeface="Times New Roman" panose="02020603050405020304" pitchFamily="18" charset="0"/>
            </a:endParaRPr>
          </a:p>
        </p:txBody>
      </p:sp>
      <p:pic>
        <p:nvPicPr>
          <p:cNvPr id="15" name="Picture 2">
            <a:extLst>
              <a:ext uri="{FF2B5EF4-FFF2-40B4-BE49-F238E27FC236}">
                <a16:creationId xmlns:a16="http://schemas.microsoft.com/office/drawing/2014/main" id="{2A9BB395-6A7F-45B8-B431-E7E38B24C8F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9805" r="29805"/>
          <a:stretch/>
        </p:blipFill>
        <p:spPr bwMode="auto">
          <a:xfrm>
            <a:off x="10886" y="794656"/>
            <a:ext cx="3037114" cy="42297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8D2404D-52B7-43CB-9599-81B4F8223E72}"/>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10 </a:t>
            </a:r>
          </a:p>
        </p:txBody>
      </p:sp>
      <p:sp>
        <p:nvSpPr>
          <p:cNvPr id="5" name="Title 4">
            <a:extLst>
              <a:ext uri="{FF2B5EF4-FFF2-40B4-BE49-F238E27FC236}">
                <a16:creationId xmlns:a16="http://schemas.microsoft.com/office/drawing/2014/main" id="{72944A29-5811-41E0-B49A-09A838396F2B}"/>
              </a:ext>
            </a:extLst>
          </p:cNvPr>
          <p:cNvSpPr>
            <a:spLocks noGrp="1"/>
          </p:cNvSpPr>
          <p:nvPr>
            <p:ph type="title"/>
          </p:nvPr>
        </p:nvSpPr>
        <p:spPr/>
        <p:txBody>
          <a:bodyPr/>
          <a:lstStyle/>
          <a:p>
            <a:r>
              <a:rPr lang="en-IN" dirty="0"/>
              <a:t>Travel Troubles</a:t>
            </a:r>
          </a:p>
        </p:txBody>
      </p:sp>
      <p:cxnSp>
        <p:nvCxnSpPr>
          <p:cNvPr id="4" name="Straight Connector 3">
            <a:extLst>
              <a:ext uri="{FF2B5EF4-FFF2-40B4-BE49-F238E27FC236}">
                <a16:creationId xmlns:a16="http://schemas.microsoft.com/office/drawing/2014/main" id="{0A5187E6-ACC6-4337-A525-288094B3AB06}"/>
              </a:ext>
            </a:extLst>
          </p:cNvPr>
          <p:cNvCxnSpPr/>
          <p:nvPr/>
        </p:nvCxnSpPr>
        <p:spPr>
          <a:xfrm>
            <a:off x="-457200" y="223837"/>
            <a:ext cx="10287000" cy="411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2877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A437C-2048-416F-A55F-B5B70CF45191}"/>
              </a:ext>
            </a:extLst>
          </p:cNvPr>
          <p:cNvSpPr>
            <a:spLocks noGrp="1"/>
          </p:cNvSpPr>
          <p:nvPr>
            <p:ph type="title"/>
          </p:nvPr>
        </p:nvSpPr>
        <p:spPr/>
        <p:txBody>
          <a:bodyPr/>
          <a:lstStyle/>
          <a:p>
            <a:r>
              <a:rPr lang="en-US" dirty="0"/>
              <a:t>Lunchtime Inspection </a:t>
            </a:r>
          </a:p>
        </p:txBody>
      </p:sp>
      <p:sp>
        <p:nvSpPr>
          <p:cNvPr id="8" name="Rectangle 7">
            <a:extLst>
              <a:ext uri="{FF2B5EF4-FFF2-40B4-BE49-F238E27FC236}">
                <a16:creationId xmlns:a16="http://schemas.microsoft.com/office/drawing/2014/main" id="{156A96E4-123B-4756-B37E-476D1654CB92}"/>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7795C315-2B34-43B8-9ECC-45F15AE6F2B2}"/>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60CE53B8-50FF-4C07-8720-EDBD164E6908}"/>
              </a:ext>
            </a:extLst>
          </p:cNvPr>
          <p:cNvSpPr txBox="1">
            <a:spLocks/>
          </p:cNvSpPr>
          <p:nvPr/>
        </p:nvSpPr>
        <p:spPr>
          <a:xfrm>
            <a:off x="3048000" y="857940"/>
            <a:ext cx="5996711" cy="1384995"/>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rgbClr val="FF0000"/>
                </a:solidFill>
                <a:latin typeface="Comic Sans MS" panose="030F0702030302020204" pitchFamily="66" charset="0"/>
              </a:rPr>
              <a:t>You are a manager at an Ecolab plant in Europe. One </a:t>
            </a:r>
            <a:r>
              <a:rPr lang="en-US" dirty="0">
                <a:solidFill>
                  <a:schemeClr val="tx1"/>
                </a:solidFill>
                <a:latin typeface="Comic Sans MS" panose="030F0702030302020204" pitchFamily="66" charset="0"/>
              </a:rPr>
              <a:t>of the supervisors at the Plant asks if she can pay for the lunch of the two government inspectors who are scheduled to arrive at the office during a lunch break to conduct a routine inspection. The supervisor wants to know if it is appropriate to allow them to eat in the company cafeteria as guests of Ecolab. What is the best response? </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6EB8E68C-A1FD-463F-B66F-890053C137CC}"/>
              </a:ext>
            </a:extLst>
          </p:cNvPr>
          <p:cNvSpPr txBox="1"/>
          <p:nvPr/>
        </p:nvSpPr>
        <p:spPr>
          <a:xfrm>
            <a:off x="3021310" y="2471963"/>
            <a:ext cx="5996711" cy="1373902"/>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No, it is never appropriate to provide a meal to government officials.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Tell her to take the officials to a nice restaurant in order to increase our chances of passing the inspection.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Yes, it is acceptable to offer the inspectors a modest lunch in the cafeteria.</a:t>
            </a:r>
          </a:p>
          <a:p>
            <a:pPr marL="342900" marR="0" lvl="0" indent="-342900" algn="just">
              <a:lnSpc>
                <a:spcPct val="107000"/>
              </a:lnSpc>
              <a:spcBef>
                <a:spcPts val="0"/>
              </a:spcBef>
              <a:spcAft>
                <a:spcPts val="800"/>
              </a:spcAft>
              <a:buFont typeface="Courier New" panose="02070309020205020404" pitchFamily="49" charset="0"/>
              <a:buChar char="o"/>
            </a:pPr>
            <a:endParaRPr lang="en-US" sz="1200" dirty="0">
              <a:effectLst/>
              <a:ea typeface="Calibri" panose="020F0502020204030204" pitchFamily="34" charset="0"/>
              <a:cs typeface="Times New Roman" panose="02020603050405020304" pitchFamily="18" charset="0"/>
            </a:endParaRPr>
          </a:p>
        </p:txBody>
      </p:sp>
      <p:pic>
        <p:nvPicPr>
          <p:cNvPr id="5" name="Picture 4" descr="A person holding a donut shop&#10;&#10;Description automatically generated">
            <a:extLst>
              <a:ext uri="{FF2B5EF4-FFF2-40B4-BE49-F238E27FC236}">
                <a16:creationId xmlns:a16="http://schemas.microsoft.com/office/drawing/2014/main" id="{4830AB11-42D7-4FB7-BA49-C605D3A5D3BE}"/>
              </a:ext>
            </a:extLst>
          </p:cNvPr>
          <p:cNvPicPr>
            <a:picLocks noChangeAspect="1"/>
          </p:cNvPicPr>
          <p:nvPr/>
        </p:nvPicPr>
        <p:blipFill rotWithShape="1">
          <a:blip r:embed="rId3">
            <a:extLst>
              <a:ext uri="{28A0092B-C50C-407E-A947-70E740481C1C}">
                <a14:useLocalDpi xmlns:a14="http://schemas.microsoft.com/office/drawing/2010/main" val="0"/>
              </a:ext>
            </a:extLst>
          </a:blip>
          <a:srcRect l="8600" r="8600"/>
          <a:stretch/>
        </p:blipFill>
        <p:spPr>
          <a:xfrm>
            <a:off x="1" y="804862"/>
            <a:ext cx="3058016" cy="4229782"/>
          </a:xfrm>
          <a:prstGeom prst="rect">
            <a:avLst/>
          </a:prstGeom>
        </p:spPr>
      </p:pic>
    </p:spTree>
    <p:extLst>
      <p:ext uri="{BB962C8B-B14F-4D97-AF65-F5344CB8AC3E}">
        <p14:creationId xmlns:p14="http://schemas.microsoft.com/office/powerpoint/2010/main" val="8051962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2817B078-057E-4386-96F9-F6DF25BEC9CE}"/>
              </a:ext>
            </a:extLst>
          </p:cNvPr>
          <p:cNvPicPr>
            <a:picLocks noChangeAspect="1" noChangeArrowheads="1"/>
          </p:cNvPicPr>
          <p:nvPr/>
        </p:nvPicPr>
        <p:blipFill>
          <a:blip r:embed="rId3" cstate="print">
            <a:alphaModFix amt="70000"/>
            <a:extLst>
              <a:ext uri="{28A0092B-C50C-407E-A947-70E740481C1C}">
                <a14:useLocalDpi xmlns:a14="http://schemas.microsoft.com/office/drawing/2010/main" val="0"/>
              </a:ext>
            </a:extLst>
          </a:blip>
          <a:srcRect t="15076" b="15076"/>
          <a:stretch/>
        </p:blipFill>
        <p:spPr bwMode="auto">
          <a:xfrm>
            <a:off x="0" y="760215"/>
            <a:ext cx="9144000" cy="42642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2980A6-FAE9-4CF0-9845-C567A19B810F}"/>
              </a:ext>
            </a:extLst>
          </p:cNvPr>
          <p:cNvSpPr>
            <a:spLocks noGrp="1"/>
          </p:cNvSpPr>
          <p:nvPr>
            <p:ph type="title"/>
          </p:nvPr>
        </p:nvSpPr>
        <p:spPr/>
        <p:txBody>
          <a:bodyPr/>
          <a:lstStyle/>
          <a:p>
            <a:r>
              <a:rPr lang="en-US" dirty="0"/>
              <a:t>Improper Business Advantage</a:t>
            </a:r>
          </a:p>
        </p:txBody>
      </p:sp>
      <p:sp>
        <p:nvSpPr>
          <p:cNvPr id="9" name="Rectangle 8">
            <a:extLst>
              <a:ext uri="{FF2B5EF4-FFF2-40B4-BE49-F238E27FC236}">
                <a16:creationId xmlns:a16="http://schemas.microsoft.com/office/drawing/2014/main" id="{F32C84C7-8A4B-4A16-B7BB-CD22B1211FAA}"/>
              </a:ext>
            </a:extLst>
          </p:cNvPr>
          <p:cNvSpPr/>
          <p:nvPr/>
        </p:nvSpPr>
        <p:spPr>
          <a:xfrm>
            <a:off x="3749040" y="757237"/>
            <a:ext cx="5394960" cy="194024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1D78AD9-B678-488D-967A-6E1188E78356}"/>
              </a:ext>
            </a:extLst>
          </p:cNvPr>
          <p:cNvSpPr>
            <a:spLocks noGrp="1"/>
          </p:cNvSpPr>
          <p:nvPr>
            <p:ph sz="quarter" idx="12"/>
          </p:nvPr>
        </p:nvSpPr>
        <p:spPr>
          <a:xfrm>
            <a:off x="3863340" y="852665"/>
            <a:ext cx="5166360" cy="1672253"/>
          </a:xfrm>
        </p:spPr>
        <p:txBody>
          <a:bodyPr wrap="square">
            <a:spAutoFit/>
          </a:bodyPr>
          <a:lstStyle/>
          <a:p>
            <a:r>
              <a:rPr lang="en-US" dirty="0">
                <a:solidFill>
                  <a:srgbClr val="F8FCFE"/>
                </a:solidFill>
              </a:rPr>
              <a:t>An improper business advantage includes influencing an individual to act in violation of his or her duty, including the individual failing to act. Even if it was not the intention, the perception of impropriety could result in obtaining an improper business advantage. </a:t>
            </a:r>
          </a:p>
          <a:p>
            <a:endParaRPr lang="en-US" dirty="0">
              <a:solidFill>
                <a:srgbClr val="F8FCFE"/>
              </a:solidFill>
            </a:endParaRPr>
          </a:p>
          <a:p>
            <a:r>
              <a:rPr lang="en-US" dirty="0">
                <a:solidFill>
                  <a:srgbClr val="F8FCFE"/>
                </a:solidFill>
              </a:rPr>
              <a:t>An improper business advantage may involve efforts to obtain or retain business, as in the awarding of a contract, but also can involve regulatory actions such as licensing or approvals.</a:t>
            </a:r>
          </a:p>
        </p:txBody>
      </p:sp>
      <p:sp>
        <p:nvSpPr>
          <p:cNvPr id="4" name="Rectangle 3">
            <a:extLst>
              <a:ext uri="{FF2B5EF4-FFF2-40B4-BE49-F238E27FC236}">
                <a16:creationId xmlns:a16="http://schemas.microsoft.com/office/drawing/2014/main" id="{0B872E84-D67C-4DF6-A879-F9EC5F993FA8}"/>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11 </a:t>
            </a:r>
          </a:p>
        </p:txBody>
      </p:sp>
    </p:spTree>
    <p:extLst>
      <p:ext uri="{BB962C8B-B14F-4D97-AF65-F5344CB8AC3E}">
        <p14:creationId xmlns:p14="http://schemas.microsoft.com/office/powerpoint/2010/main" val="3223787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3763-F0FA-4DF8-A5EE-DA11B0E3B673}"/>
              </a:ext>
            </a:extLst>
          </p:cNvPr>
          <p:cNvSpPr>
            <a:spLocks noGrp="1"/>
          </p:cNvSpPr>
          <p:nvPr>
            <p:ph type="title"/>
          </p:nvPr>
        </p:nvSpPr>
        <p:spPr/>
        <p:txBody>
          <a:bodyPr/>
          <a:lstStyle/>
          <a:p>
            <a:r>
              <a:rPr lang="en-US" dirty="0"/>
              <a:t>More Sales</a:t>
            </a:r>
          </a:p>
        </p:txBody>
      </p:sp>
      <p:sp>
        <p:nvSpPr>
          <p:cNvPr id="6" name="Rectangle 5">
            <a:extLst>
              <a:ext uri="{FF2B5EF4-FFF2-40B4-BE49-F238E27FC236}">
                <a16:creationId xmlns:a16="http://schemas.microsoft.com/office/drawing/2014/main" id="{13309CE1-BF35-47D0-8C24-58E9E3574FCF}"/>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12 </a:t>
            </a:r>
          </a:p>
        </p:txBody>
      </p:sp>
      <p:sp>
        <p:nvSpPr>
          <p:cNvPr id="8" name="Rectangle 7">
            <a:extLst>
              <a:ext uri="{FF2B5EF4-FFF2-40B4-BE49-F238E27FC236}">
                <a16:creationId xmlns:a16="http://schemas.microsoft.com/office/drawing/2014/main" id="{CA2910C4-270D-4DD1-A68F-CB2CB03F3929}"/>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0F65D61B-E658-4C92-8996-A62E1FC2D42B}"/>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20E6F9B7-F3B3-4564-B484-2E6113B574E0}"/>
              </a:ext>
            </a:extLst>
          </p:cNvPr>
          <p:cNvSpPr txBox="1">
            <a:spLocks/>
          </p:cNvSpPr>
          <p:nvPr/>
        </p:nvSpPr>
        <p:spPr>
          <a:xfrm>
            <a:off x="3048000" y="857940"/>
            <a:ext cx="5996711" cy="1200329"/>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chemeClr val="tx1"/>
                </a:solidFill>
                <a:latin typeface="Comic Sans MS" panose="030F0702030302020204" pitchFamily="66" charset="0"/>
              </a:rPr>
              <a:t>Sam is a sales manager at Ecolab. Over the years, he has developed a good relationship with one of his distributors, George. One day while Sam was visiting a trade show, he learned through a third party that George may have offered a bribe to a customer to gain Ecolab sales. What should Sam do? </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81098B21-1264-4356-8F8B-421826108E47}"/>
              </a:ext>
            </a:extLst>
          </p:cNvPr>
          <p:cNvSpPr txBox="1"/>
          <p:nvPr/>
        </p:nvSpPr>
        <p:spPr>
          <a:xfrm>
            <a:off x="3021310" y="2471963"/>
            <a:ext cx="5996711" cy="1769139"/>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He should report the matter promptly  using one of the many Ecolab Code reporting options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He should encourage George to continue what he's doing; it's helping them meet their targets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He should tell George he won’t report him this time, but he should stop this behavior as soon as possible</a:t>
            </a:r>
          </a:p>
          <a:p>
            <a:pPr marL="342900" marR="0" lvl="0" indent="-342900" algn="just">
              <a:lnSpc>
                <a:spcPct val="107000"/>
              </a:lnSpc>
              <a:spcBef>
                <a:spcPts val="0"/>
              </a:spcBef>
              <a:spcAft>
                <a:spcPts val="800"/>
              </a:spcAft>
              <a:buFont typeface="Courier New" panose="02070309020205020404" pitchFamily="49" charset="0"/>
              <a:buChar char="o"/>
            </a:pPr>
            <a:endParaRPr lang="en-US" sz="1200" dirty="0">
              <a:effectLst/>
              <a:ea typeface="Calibri" panose="020F0502020204030204" pitchFamily="34" charset="0"/>
              <a:cs typeface="Times New Roman" panose="02020603050405020304" pitchFamily="18" charset="0"/>
            </a:endParaRPr>
          </a:p>
        </p:txBody>
      </p:sp>
      <p:pic>
        <p:nvPicPr>
          <p:cNvPr id="19" name="Picture 4">
            <a:extLst>
              <a:ext uri="{FF2B5EF4-FFF2-40B4-BE49-F238E27FC236}">
                <a16:creationId xmlns:a16="http://schemas.microsoft.com/office/drawing/2014/main" id="{46B7567F-4591-4E86-BD2F-76DA8B3C8A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5986" r="25986"/>
          <a:stretch/>
        </p:blipFill>
        <p:spPr bwMode="auto">
          <a:xfrm>
            <a:off x="0" y="794656"/>
            <a:ext cx="3048000" cy="422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444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Cropped image of female doctor's hand refusing to take bribe from patient man at doctor office, corruption and bribe in medical concept, selective focus ">
            <a:extLst>
              <a:ext uri="{FF2B5EF4-FFF2-40B4-BE49-F238E27FC236}">
                <a16:creationId xmlns:a16="http://schemas.microsoft.com/office/drawing/2014/main" id="{BC67B5A6-1F69-4BB4-B767-E2D7CA1FD7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34" b="14734"/>
          <a:stretch/>
        </p:blipFill>
        <p:spPr bwMode="auto">
          <a:xfrm>
            <a:off x="0" y="366712"/>
            <a:ext cx="9144000" cy="4733925"/>
          </a:xfrm>
          <a:prstGeom prst="rect">
            <a:avLst/>
          </a:prstGeom>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65766B8-04AE-49F3-8B7D-FE1BA9C87643}"/>
              </a:ext>
            </a:extLst>
          </p:cNvPr>
          <p:cNvSpPr/>
          <p:nvPr/>
        </p:nvSpPr>
        <p:spPr>
          <a:xfrm>
            <a:off x="0" y="361949"/>
            <a:ext cx="9144000" cy="4748214"/>
          </a:xfrm>
          <a:prstGeom prst="rect">
            <a:avLst/>
          </a:prstGeom>
          <a:solidFill>
            <a:schemeClr val="tx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3">
            <a:extLst>
              <a:ext uri="{FF2B5EF4-FFF2-40B4-BE49-F238E27FC236}">
                <a16:creationId xmlns:a16="http://schemas.microsoft.com/office/drawing/2014/main" id="{8C152CA8-314B-4D7F-A48C-E7FB4B6326C9}"/>
              </a:ext>
            </a:extLst>
          </p:cNvPr>
          <p:cNvSpPr/>
          <p:nvPr/>
        </p:nvSpPr>
        <p:spPr>
          <a:xfrm>
            <a:off x="811903" y="909637"/>
            <a:ext cx="7120553" cy="3122298"/>
          </a:xfrm>
          <a:prstGeom prst="roundRect">
            <a:avLst>
              <a:gd name="adj" fmla="val 0"/>
            </a:avLst>
          </a:prstGeom>
          <a:solidFill>
            <a:schemeClr val="bg1"/>
          </a:solidFill>
          <a:ln>
            <a:solidFill>
              <a:schemeClr val="accent3"/>
            </a:solidFill>
          </a:ln>
          <a:effectLst/>
        </p:spPr>
        <p:style>
          <a:lnRef idx="1">
            <a:schemeClr val="dk1"/>
          </a:lnRef>
          <a:fillRef idx="2">
            <a:schemeClr val="dk1"/>
          </a:fillRef>
          <a:effectRef idx="1">
            <a:schemeClr val="dk1"/>
          </a:effectRef>
          <a:fontRef idx="minor">
            <a:schemeClr val="dk1"/>
          </a:fontRef>
        </p:style>
        <p:txBody>
          <a:bodyPr rtlCol="0" anchor="ctr"/>
          <a:lstStyle>
            <a:defPPr>
              <a:defRPr lang="en-US"/>
            </a:defPPr>
            <a:lvl1pPr marL="0" algn="l" defTabSz="894279" rtl="0" eaLnBrk="1" latinLnBrk="0" hangingPunct="1">
              <a:defRPr sz="1761" kern="1200">
                <a:solidFill>
                  <a:schemeClr val="dk1"/>
                </a:solidFill>
                <a:latin typeface="+mn-lt"/>
                <a:ea typeface="+mn-ea"/>
                <a:cs typeface="+mn-cs"/>
              </a:defRPr>
            </a:lvl1pPr>
            <a:lvl2pPr marL="447139" algn="l" defTabSz="894279" rtl="0" eaLnBrk="1" latinLnBrk="0" hangingPunct="1">
              <a:defRPr sz="1761" kern="1200">
                <a:solidFill>
                  <a:schemeClr val="dk1"/>
                </a:solidFill>
                <a:latin typeface="+mn-lt"/>
                <a:ea typeface="+mn-ea"/>
                <a:cs typeface="+mn-cs"/>
              </a:defRPr>
            </a:lvl2pPr>
            <a:lvl3pPr marL="894279" algn="l" defTabSz="894279" rtl="0" eaLnBrk="1" latinLnBrk="0" hangingPunct="1">
              <a:defRPr sz="1761" kern="1200">
                <a:solidFill>
                  <a:schemeClr val="dk1"/>
                </a:solidFill>
                <a:latin typeface="+mn-lt"/>
                <a:ea typeface="+mn-ea"/>
                <a:cs typeface="+mn-cs"/>
              </a:defRPr>
            </a:lvl3pPr>
            <a:lvl4pPr marL="1341418" algn="l" defTabSz="894279" rtl="0" eaLnBrk="1" latinLnBrk="0" hangingPunct="1">
              <a:defRPr sz="1761" kern="1200">
                <a:solidFill>
                  <a:schemeClr val="dk1"/>
                </a:solidFill>
                <a:latin typeface="+mn-lt"/>
                <a:ea typeface="+mn-ea"/>
                <a:cs typeface="+mn-cs"/>
              </a:defRPr>
            </a:lvl4pPr>
            <a:lvl5pPr marL="1788558" algn="l" defTabSz="894279" rtl="0" eaLnBrk="1" latinLnBrk="0" hangingPunct="1">
              <a:defRPr sz="1761" kern="1200">
                <a:solidFill>
                  <a:schemeClr val="dk1"/>
                </a:solidFill>
                <a:latin typeface="+mn-lt"/>
                <a:ea typeface="+mn-ea"/>
                <a:cs typeface="+mn-cs"/>
              </a:defRPr>
            </a:lvl5pPr>
            <a:lvl6pPr marL="2235697" algn="l" defTabSz="894279" rtl="0" eaLnBrk="1" latinLnBrk="0" hangingPunct="1">
              <a:defRPr sz="1761" kern="1200">
                <a:solidFill>
                  <a:schemeClr val="dk1"/>
                </a:solidFill>
                <a:latin typeface="+mn-lt"/>
                <a:ea typeface="+mn-ea"/>
                <a:cs typeface="+mn-cs"/>
              </a:defRPr>
            </a:lvl6pPr>
            <a:lvl7pPr marL="2682836" algn="l" defTabSz="894279" rtl="0" eaLnBrk="1" latinLnBrk="0" hangingPunct="1">
              <a:defRPr sz="1761" kern="1200">
                <a:solidFill>
                  <a:schemeClr val="dk1"/>
                </a:solidFill>
                <a:latin typeface="+mn-lt"/>
                <a:ea typeface="+mn-ea"/>
                <a:cs typeface="+mn-cs"/>
              </a:defRPr>
            </a:lvl7pPr>
            <a:lvl8pPr marL="3129976" algn="l" defTabSz="894279" rtl="0" eaLnBrk="1" latinLnBrk="0" hangingPunct="1">
              <a:defRPr sz="1761" kern="1200">
                <a:solidFill>
                  <a:schemeClr val="dk1"/>
                </a:solidFill>
                <a:latin typeface="+mn-lt"/>
                <a:ea typeface="+mn-ea"/>
                <a:cs typeface="+mn-cs"/>
              </a:defRPr>
            </a:lvl8pPr>
            <a:lvl9pPr marL="3577115" algn="l" defTabSz="894279" rtl="0" eaLnBrk="1" latinLnBrk="0" hangingPunct="1">
              <a:defRPr sz="1761" kern="1200">
                <a:solidFill>
                  <a:schemeClr val="dk1"/>
                </a:solidFill>
                <a:latin typeface="+mn-lt"/>
                <a:ea typeface="+mn-ea"/>
                <a:cs typeface="+mn-cs"/>
              </a:defRPr>
            </a:lvl9pPr>
          </a:lstStyle>
          <a:p>
            <a:pPr algn="ctr"/>
            <a:endParaRPr lang="en-US" sz="1400" dirty="0">
              <a:latin typeface="Calibri Light" pitchFamily="34" charset="0"/>
            </a:endParaRPr>
          </a:p>
        </p:txBody>
      </p:sp>
      <p:pic>
        <p:nvPicPr>
          <p:cNvPr id="8" name="Picture 2" descr="businessman receive an envelope for bribing, money corruption of their partner with both of whom are corrupt, anti bribery and corruption concept">
            <a:extLst>
              <a:ext uri="{FF2B5EF4-FFF2-40B4-BE49-F238E27FC236}">
                <a16:creationId xmlns:a16="http://schemas.microsoft.com/office/drawing/2014/main" id="{F5D2EC6D-7F5A-4A9E-B6F7-2DD70645DDD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232" r="5286" b="6920"/>
          <a:stretch/>
        </p:blipFill>
        <p:spPr bwMode="auto">
          <a:xfrm>
            <a:off x="4421582" y="957655"/>
            <a:ext cx="3481531" cy="303226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4D69C0-18A6-4D1F-A449-E29B5395533B}"/>
              </a:ext>
            </a:extLst>
          </p:cNvPr>
          <p:cNvSpPr>
            <a:spLocks noGrp="1"/>
          </p:cNvSpPr>
          <p:nvPr>
            <p:ph type="title"/>
          </p:nvPr>
        </p:nvSpPr>
        <p:spPr/>
        <p:txBody>
          <a:bodyPr/>
          <a:lstStyle/>
          <a:p>
            <a:r>
              <a:rPr lang="en-US" dirty="0">
                <a:solidFill>
                  <a:schemeClr val="bg1"/>
                </a:solidFill>
              </a:rPr>
              <a:t>Bribes and Kickbacks</a:t>
            </a:r>
          </a:p>
        </p:txBody>
      </p:sp>
      <p:sp>
        <p:nvSpPr>
          <p:cNvPr id="11" name="Rectangle 10">
            <a:extLst>
              <a:ext uri="{FF2B5EF4-FFF2-40B4-BE49-F238E27FC236}">
                <a16:creationId xmlns:a16="http://schemas.microsoft.com/office/drawing/2014/main" id="{6334F7A4-8C73-4FFA-AF00-21A422BFA972}"/>
              </a:ext>
            </a:extLst>
          </p:cNvPr>
          <p:cNvSpPr/>
          <p:nvPr/>
        </p:nvSpPr>
        <p:spPr>
          <a:xfrm>
            <a:off x="304800" y="4182991"/>
            <a:ext cx="8747760" cy="646331"/>
          </a:xfrm>
          <a:prstGeom prst="rect">
            <a:avLst/>
          </a:prstGeom>
        </p:spPr>
        <p:txBody>
          <a:bodyPr wrap="square">
            <a:spAutoFit/>
          </a:bodyPr>
          <a:lstStyle>
            <a:defPPr>
              <a:defRPr lang="en-US"/>
            </a:defPPr>
            <a:lvl1pPr marL="0" algn="l" defTabSz="894279" rtl="0" eaLnBrk="1" latinLnBrk="0" hangingPunct="1">
              <a:defRPr sz="1761" kern="1200">
                <a:solidFill>
                  <a:schemeClr val="tx1"/>
                </a:solidFill>
                <a:latin typeface="+mn-lt"/>
                <a:ea typeface="+mn-ea"/>
                <a:cs typeface="+mn-cs"/>
              </a:defRPr>
            </a:lvl1pPr>
            <a:lvl2pPr marL="447139" algn="l" defTabSz="894279" rtl="0" eaLnBrk="1" latinLnBrk="0" hangingPunct="1">
              <a:defRPr sz="1761" kern="1200">
                <a:solidFill>
                  <a:schemeClr val="tx1"/>
                </a:solidFill>
                <a:latin typeface="+mn-lt"/>
                <a:ea typeface="+mn-ea"/>
                <a:cs typeface="+mn-cs"/>
              </a:defRPr>
            </a:lvl2pPr>
            <a:lvl3pPr marL="894279" algn="l" defTabSz="894279" rtl="0" eaLnBrk="1" latinLnBrk="0" hangingPunct="1">
              <a:defRPr sz="1761" kern="1200">
                <a:solidFill>
                  <a:schemeClr val="tx1"/>
                </a:solidFill>
                <a:latin typeface="+mn-lt"/>
                <a:ea typeface="+mn-ea"/>
                <a:cs typeface="+mn-cs"/>
              </a:defRPr>
            </a:lvl3pPr>
            <a:lvl4pPr marL="1341418" algn="l" defTabSz="894279" rtl="0" eaLnBrk="1" latinLnBrk="0" hangingPunct="1">
              <a:defRPr sz="1761" kern="1200">
                <a:solidFill>
                  <a:schemeClr val="tx1"/>
                </a:solidFill>
                <a:latin typeface="+mn-lt"/>
                <a:ea typeface="+mn-ea"/>
                <a:cs typeface="+mn-cs"/>
              </a:defRPr>
            </a:lvl4pPr>
            <a:lvl5pPr marL="1788558" algn="l" defTabSz="894279" rtl="0" eaLnBrk="1" latinLnBrk="0" hangingPunct="1">
              <a:defRPr sz="1761" kern="1200">
                <a:solidFill>
                  <a:schemeClr val="tx1"/>
                </a:solidFill>
                <a:latin typeface="+mn-lt"/>
                <a:ea typeface="+mn-ea"/>
                <a:cs typeface="+mn-cs"/>
              </a:defRPr>
            </a:lvl5pPr>
            <a:lvl6pPr marL="2235697" algn="l" defTabSz="894279" rtl="0" eaLnBrk="1" latinLnBrk="0" hangingPunct="1">
              <a:defRPr sz="1761" kern="1200">
                <a:solidFill>
                  <a:schemeClr val="tx1"/>
                </a:solidFill>
                <a:latin typeface="+mn-lt"/>
                <a:ea typeface="+mn-ea"/>
                <a:cs typeface="+mn-cs"/>
              </a:defRPr>
            </a:lvl6pPr>
            <a:lvl7pPr marL="2682836" algn="l" defTabSz="894279" rtl="0" eaLnBrk="1" latinLnBrk="0" hangingPunct="1">
              <a:defRPr sz="1761" kern="1200">
                <a:solidFill>
                  <a:schemeClr val="tx1"/>
                </a:solidFill>
                <a:latin typeface="+mn-lt"/>
                <a:ea typeface="+mn-ea"/>
                <a:cs typeface="+mn-cs"/>
              </a:defRPr>
            </a:lvl7pPr>
            <a:lvl8pPr marL="3129976" algn="l" defTabSz="894279" rtl="0" eaLnBrk="1" latinLnBrk="0" hangingPunct="1">
              <a:defRPr sz="1761" kern="1200">
                <a:solidFill>
                  <a:schemeClr val="tx1"/>
                </a:solidFill>
                <a:latin typeface="+mn-lt"/>
                <a:ea typeface="+mn-ea"/>
                <a:cs typeface="+mn-cs"/>
              </a:defRPr>
            </a:lvl8pPr>
            <a:lvl9pPr marL="3577115" algn="l" defTabSz="894279" rtl="0" eaLnBrk="1" latinLnBrk="0" hangingPunct="1">
              <a:defRPr sz="1761" kern="1200">
                <a:solidFill>
                  <a:schemeClr val="tx1"/>
                </a:solidFill>
                <a:latin typeface="+mn-lt"/>
                <a:ea typeface="+mn-ea"/>
                <a:cs typeface="+mn-cs"/>
              </a:defRPr>
            </a:lvl9pPr>
          </a:lstStyle>
          <a:p>
            <a:r>
              <a:rPr lang="en-US" sz="1200" b="1" dirty="0">
                <a:solidFill>
                  <a:schemeClr val="bg1"/>
                </a:solidFill>
              </a:rPr>
              <a:t>Kickback</a:t>
            </a:r>
            <a:r>
              <a:rPr lang="en-US" sz="1200" dirty="0">
                <a:solidFill>
                  <a:schemeClr val="bg1"/>
                </a:solidFill>
              </a:rPr>
              <a:t> is any money, fee, commission, credit, gift, gratuity, thing of value, loan, entertainment, service, or compensation of any kind that is provided in exchange for a favor, regardless of whether business related or not. Kickbacks are a type of bribe where the two parties are in collusion so that each party gains from the exchange. </a:t>
            </a:r>
          </a:p>
        </p:txBody>
      </p:sp>
      <p:sp>
        <p:nvSpPr>
          <p:cNvPr id="15" name="Rounded Rectangle 2">
            <a:extLst>
              <a:ext uri="{FF2B5EF4-FFF2-40B4-BE49-F238E27FC236}">
                <a16:creationId xmlns:a16="http://schemas.microsoft.com/office/drawing/2014/main" id="{1243E637-0505-4EBD-8EF3-42D8CFA0A697}"/>
              </a:ext>
            </a:extLst>
          </p:cNvPr>
          <p:cNvSpPr/>
          <p:nvPr/>
        </p:nvSpPr>
        <p:spPr>
          <a:xfrm rot="16200000" flipH="1">
            <a:off x="1130268" y="698607"/>
            <a:ext cx="3032261" cy="3550366"/>
          </a:xfrm>
          <a:prstGeom prst="rect">
            <a:avLst/>
          </a:prstGeom>
          <a:solidFill>
            <a:schemeClr val="accent3"/>
          </a:solidFill>
          <a:ln>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94279" rtl="0" eaLnBrk="1" latinLnBrk="0" hangingPunct="1">
              <a:defRPr sz="1761" kern="1200">
                <a:solidFill>
                  <a:schemeClr val="lt1"/>
                </a:solidFill>
                <a:latin typeface="+mn-lt"/>
                <a:ea typeface="+mn-ea"/>
                <a:cs typeface="+mn-cs"/>
              </a:defRPr>
            </a:lvl1pPr>
            <a:lvl2pPr marL="447139" algn="l" defTabSz="894279" rtl="0" eaLnBrk="1" latinLnBrk="0" hangingPunct="1">
              <a:defRPr sz="1761" kern="1200">
                <a:solidFill>
                  <a:schemeClr val="lt1"/>
                </a:solidFill>
                <a:latin typeface="+mn-lt"/>
                <a:ea typeface="+mn-ea"/>
                <a:cs typeface="+mn-cs"/>
              </a:defRPr>
            </a:lvl2pPr>
            <a:lvl3pPr marL="894279" algn="l" defTabSz="894279" rtl="0" eaLnBrk="1" latinLnBrk="0" hangingPunct="1">
              <a:defRPr sz="1761" kern="1200">
                <a:solidFill>
                  <a:schemeClr val="lt1"/>
                </a:solidFill>
                <a:latin typeface="+mn-lt"/>
                <a:ea typeface="+mn-ea"/>
                <a:cs typeface="+mn-cs"/>
              </a:defRPr>
            </a:lvl3pPr>
            <a:lvl4pPr marL="1341418" algn="l" defTabSz="894279" rtl="0" eaLnBrk="1" latinLnBrk="0" hangingPunct="1">
              <a:defRPr sz="1761" kern="1200">
                <a:solidFill>
                  <a:schemeClr val="lt1"/>
                </a:solidFill>
                <a:latin typeface="+mn-lt"/>
                <a:ea typeface="+mn-ea"/>
                <a:cs typeface="+mn-cs"/>
              </a:defRPr>
            </a:lvl4pPr>
            <a:lvl5pPr marL="1788558" algn="l" defTabSz="894279" rtl="0" eaLnBrk="1" latinLnBrk="0" hangingPunct="1">
              <a:defRPr sz="1761" kern="1200">
                <a:solidFill>
                  <a:schemeClr val="lt1"/>
                </a:solidFill>
                <a:latin typeface="+mn-lt"/>
                <a:ea typeface="+mn-ea"/>
                <a:cs typeface="+mn-cs"/>
              </a:defRPr>
            </a:lvl5pPr>
            <a:lvl6pPr marL="2235697" algn="l" defTabSz="894279" rtl="0" eaLnBrk="1" latinLnBrk="0" hangingPunct="1">
              <a:defRPr sz="1761" kern="1200">
                <a:solidFill>
                  <a:schemeClr val="lt1"/>
                </a:solidFill>
                <a:latin typeface="+mn-lt"/>
                <a:ea typeface="+mn-ea"/>
                <a:cs typeface="+mn-cs"/>
              </a:defRPr>
            </a:lvl6pPr>
            <a:lvl7pPr marL="2682836" algn="l" defTabSz="894279" rtl="0" eaLnBrk="1" latinLnBrk="0" hangingPunct="1">
              <a:defRPr sz="1761" kern="1200">
                <a:solidFill>
                  <a:schemeClr val="lt1"/>
                </a:solidFill>
                <a:latin typeface="+mn-lt"/>
                <a:ea typeface="+mn-ea"/>
                <a:cs typeface="+mn-cs"/>
              </a:defRPr>
            </a:lvl7pPr>
            <a:lvl8pPr marL="3129976" algn="l" defTabSz="894279" rtl="0" eaLnBrk="1" latinLnBrk="0" hangingPunct="1">
              <a:defRPr sz="1761" kern="1200">
                <a:solidFill>
                  <a:schemeClr val="lt1"/>
                </a:solidFill>
                <a:latin typeface="+mn-lt"/>
                <a:ea typeface="+mn-ea"/>
                <a:cs typeface="+mn-cs"/>
              </a:defRPr>
            </a:lvl8pPr>
            <a:lvl9pPr marL="3577115" algn="l" defTabSz="894279" rtl="0" eaLnBrk="1" latinLnBrk="0" hangingPunct="1">
              <a:defRPr sz="1761" kern="1200">
                <a:solidFill>
                  <a:schemeClr val="lt1"/>
                </a:solidFill>
                <a:latin typeface="+mn-lt"/>
                <a:ea typeface="+mn-ea"/>
                <a:cs typeface="+mn-cs"/>
              </a:defRPr>
            </a:lvl9pPr>
          </a:lstStyle>
          <a:p>
            <a:pPr algn="ctr"/>
            <a:endParaRPr lang="en-US" dirty="0"/>
          </a:p>
        </p:txBody>
      </p:sp>
      <p:sp>
        <p:nvSpPr>
          <p:cNvPr id="17" name="TextBox 16">
            <a:extLst>
              <a:ext uri="{FF2B5EF4-FFF2-40B4-BE49-F238E27FC236}">
                <a16:creationId xmlns:a16="http://schemas.microsoft.com/office/drawing/2014/main" id="{A109CEB4-C3DB-4CBA-BFAC-18A4121E88ED}"/>
              </a:ext>
            </a:extLst>
          </p:cNvPr>
          <p:cNvSpPr txBox="1"/>
          <p:nvPr/>
        </p:nvSpPr>
        <p:spPr>
          <a:xfrm>
            <a:off x="989085" y="1062037"/>
            <a:ext cx="3243585" cy="2308324"/>
          </a:xfrm>
          <a:prstGeom prst="rect">
            <a:avLst/>
          </a:prstGeom>
          <a:noFill/>
        </p:spPr>
        <p:txBody>
          <a:bodyPr wrap="square">
            <a:spAutoFit/>
          </a:bodyPr>
          <a:lstStyle/>
          <a:p>
            <a:r>
              <a:rPr lang="en-US" sz="1200" b="1" dirty="0">
                <a:solidFill>
                  <a:schemeClr val="bg1"/>
                </a:solidFill>
              </a:rPr>
              <a:t>Bribe or Bribery </a:t>
            </a:r>
            <a:r>
              <a:rPr lang="en-US" sz="1200" dirty="0">
                <a:solidFill>
                  <a:schemeClr val="bg1"/>
                </a:solidFill>
              </a:rPr>
              <a:t>is directly or indirectly paying, promising, giving, offering, or authorizing to give anything of value to a foreign official or government employee or representative of a commercial entity for the purpose of influencing that person to misuse his or her position to influence any act or decision to obtain any improper advantage to obtain or retain business.</a:t>
            </a:r>
          </a:p>
          <a:p>
            <a:endParaRPr lang="en-US" sz="1200" dirty="0">
              <a:solidFill>
                <a:schemeClr val="bg1"/>
              </a:solidFill>
            </a:endParaRPr>
          </a:p>
          <a:p>
            <a:r>
              <a:rPr lang="en-US" sz="1200" dirty="0">
                <a:solidFill>
                  <a:schemeClr val="bg1"/>
                </a:solidFill>
              </a:rPr>
              <a:t> It is not necessary for the corrupt act to be completed to violate the anti-corruption laws.</a:t>
            </a:r>
          </a:p>
        </p:txBody>
      </p:sp>
      <p:sp>
        <p:nvSpPr>
          <p:cNvPr id="22" name="Rectangle 21">
            <a:extLst>
              <a:ext uri="{FF2B5EF4-FFF2-40B4-BE49-F238E27FC236}">
                <a16:creationId xmlns:a16="http://schemas.microsoft.com/office/drawing/2014/main" id="{12D99A68-D247-42E7-8FB5-C64E96DCC33F}"/>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13 </a:t>
            </a:r>
          </a:p>
        </p:txBody>
      </p:sp>
      <p:cxnSp>
        <p:nvCxnSpPr>
          <p:cNvPr id="13" name="Straight Connector 12">
            <a:extLst>
              <a:ext uri="{FF2B5EF4-FFF2-40B4-BE49-F238E27FC236}">
                <a16:creationId xmlns:a16="http://schemas.microsoft.com/office/drawing/2014/main" id="{DC6004E1-95CD-48DB-BFE6-188D1367BD5A}"/>
              </a:ext>
            </a:extLst>
          </p:cNvPr>
          <p:cNvCxnSpPr/>
          <p:nvPr/>
        </p:nvCxnSpPr>
        <p:spPr>
          <a:xfrm>
            <a:off x="-457200" y="223837"/>
            <a:ext cx="10287000" cy="41148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0823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77A4-F1F8-4DEE-9F89-C83F7F441C95}"/>
              </a:ext>
            </a:extLst>
          </p:cNvPr>
          <p:cNvSpPr>
            <a:spLocks noGrp="1"/>
          </p:cNvSpPr>
          <p:nvPr>
            <p:ph type="title"/>
          </p:nvPr>
        </p:nvSpPr>
        <p:spPr/>
        <p:txBody>
          <a:bodyPr/>
          <a:lstStyle/>
          <a:p>
            <a:r>
              <a:rPr lang="en-US" dirty="0"/>
              <a:t>Facilitation Payments</a:t>
            </a:r>
          </a:p>
        </p:txBody>
      </p:sp>
      <p:sp>
        <p:nvSpPr>
          <p:cNvPr id="6" name="Rectangle 5">
            <a:extLst>
              <a:ext uri="{FF2B5EF4-FFF2-40B4-BE49-F238E27FC236}">
                <a16:creationId xmlns:a16="http://schemas.microsoft.com/office/drawing/2014/main" id="{76556836-2912-4065-9873-7A2C03262BE0}"/>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13 </a:t>
            </a:r>
          </a:p>
        </p:txBody>
      </p:sp>
      <p:grpSp>
        <p:nvGrpSpPr>
          <p:cNvPr id="7" name="Group 6">
            <a:extLst>
              <a:ext uri="{FF2B5EF4-FFF2-40B4-BE49-F238E27FC236}">
                <a16:creationId xmlns:a16="http://schemas.microsoft.com/office/drawing/2014/main" id="{A74DBA0B-DBAF-4BF1-8E5D-B5EBAE7326C9}"/>
              </a:ext>
            </a:extLst>
          </p:cNvPr>
          <p:cNvGrpSpPr/>
          <p:nvPr/>
        </p:nvGrpSpPr>
        <p:grpSpPr>
          <a:xfrm>
            <a:off x="12700" y="988969"/>
            <a:ext cx="9144000" cy="3654468"/>
            <a:chOff x="12700" y="1178364"/>
            <a:chExt cx="9144000" cy="3654468"/>
          </a:xfrm>
        </p:grpSpPr>
        <p:sp>
          <p:nvSpPr>
            <p:cNvPr id="8" name="Rectangle 7">
              <a:extLst>
                <a:ext uri="{FF2B5EF4-FFF2-40B4-BE49-F238E27FC236}">
                  <a16:creationId xmlns:a16="http://schemas.microsoft.com/office/drawing/2014/main" id="{C02B2943-8D92-4419-83D6-617F362F15DB}"/>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D4FAD635-55AB-4937-AA4D-1959B16DEC27}"/>
                </a:ext>
              </a:extLst>
            </p:cNvPr>
            <p:cNvSpPr/>
            <p:nvPr/>
          </p:nvSpPr>
          <p:spPr>
            <a:xfrm>
              <a:off x="5381793" y="1712114"/>
              <a:ext cx="3552376" cy="2431435"/>
            </a:xfrm>
            <a:prstGeom prst="rect">
              <a:avLst/>
            </a:prstGeom>
          </p:spPr>
          <p:txBody>
            <a:bodyPr wrap="square">
              <a:spAutoFit/>
            </a:bodyPr>
            <a:lstStyle/>
            <a:p>
              <a:pPr indent="-342900">
                <a:spcBef>
                  <a:spcPts val="1200"/>
                </a:spcBef>
                <a:spcAft>
                  <a:spcPts val="1200"/>
                </a:spcAft>
                <a:tabLst>
                  <a:tab pos="457200" algn="l"/>
                </a:tabLst>
              </a:pPr>
              <a:r>
                <a:rPr lang="en-US" sz="1200" dirty="0"/>
                <a:t>Ecolab prohibits facilitation payments. Likewise, Ecolab prohibits facilitation payments made on its behalf by certain third parties including third party intermediaries and will not allow nor reimburse any facilitation payment. </a:t>
              </a:r>
            </a:p>
            <a:p>
              <a:pPr indent="-342900">
                <a:spcBef>
                  <a:spcPts val="1200"/>
                </a:spcBef>
                <a:spcAft>
                  <a:spcPts val="1200"/>
                </a:spcAft>
                <a:tabLst>
                  <a:tab pos="457200" algn="l"/>
                </a:tabLst>
              </a:pPr>
              <a:r>
                <a:rPr lang="en-US" sz="1200" dirty="0"/>
                <a:t>These payments, also known as “</a:t>
              </a:r>
              <a:r>
                <a:rPr lang="en-US" sz="1200" b="1" dirty="0">
                  <a:solidFill>
                    <a:schemeClr val="accent3"/>
                  </a:solidFill>
                </a:rPr>
                <a:t>speed money</a:t>
              </a:r>
              <a:r>
                <a:rPr lang="en-US" sz="1200" dirty="0"/>
                <a:t>” or “</a:t>
              </a:r>
              <a:r>
                <a:rPr lang="en-US" sz="1200" b="1" dirty="0">
                  <a:solidFill>
                    <a:schemeClr val="accent3"/>
                  </a:solidFill>
                </a:rPr>
                <a:t>grease payments</a:t>
              </a:r>
              <a:r>
                <a:rPr lang="en-US" sz="1200" dirty="0"/>
                <a:t>” are small, infrequent payments to a government employee made to expedite routine, non-discretionary governmental actions, such as work permits and visas, custom clearance, product registration, or inspections. </a:t>
              </a:r>
            </a:p>
          </p:txBody>
        </p:sp>
      </p:grpSp>
      <p:sp>
        <p:nvSpPr>
          <p:cNvPr id="12" name="Text Placeholder 13">
            <a:extLst>
              <a:ext uri="{FF2B5EF4-FFF2-40B4-BE49-F238E27FC236}">
                <a16:creationId xmlns:a16="http://schemas.microsoft.com/office/drawing/2014/main" id="{E20D6868-838F-49A7-A563-62AD9C726357}"/>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3" name="Group 12">
            <a:extLst>
              <a:ext uri="{FF2B5EF4-FFF2-40B4-BE49-F238E27FC236}">
                <a16:creationId xmlns:a16="http://schemas.microsoft.com/office/drawing/2014/main" id="{DD8415F0-CB48-467C-8F9B-942CCE7992CB}"/>
              </a:ext>
            </a:extLst>
          </p:cNvPr>
          <p:cNvGrpSpPr/>
          <p:nvPr/>
        </p:nvGrpSpPr>
        <p:grpSpPr>
          <a:xfrm>
            <a:off x="8763517" y="4757297"/>
            <a:ext cx="304285" cy="289038"/>
            <a:chOff x="12714421" y="4735212"/>
            <a:chExt cx="468925" cy="445428"/>
          </a:xfrm>
          <a:solidFill>
            <a:schemeClr val="accent3"/>
          </a:solidFill>
        </p:grpSpPr>
        <p:sp>
          <p:nvSpPr>
            <p:cNvPr id="14" name="Oval 13">
              <a:extLst>
                <a:ext uri="{FF2B5EF4-FFF2-40B4-BE49-F238E27FC236}">
                  <a16:creationId xmlns:a16="http://schemas.microsoft.com/office/drawing/2014/main" id="{40D044A4-0DD7-46DB-82EB-849D942DEB8C}"/>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Graphic 14" descr="Carrot Up">
              <a:extLst>
                <a:ext uri="{FF2B5EF4-FFF2-40B4-BE49-F238E27FC236}">
                  <a16:creationId xmlns:a16="http://schemas.microsoft.com/office/drawing/2014/main" id="{6F17B094-94CC-4141-A4B6-77F9C2CD587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737918" y="4735212"/>
              <a:ext cx="445428" cy="445428"/>
            </a:xfrm>
            <a:prstGeom prst="rect">
              <a:avLst/>
            </a:prstGeom>
          </p:spPr>
        </p:pic>
      </p:grpSp>
      <p:pic>
        <p:nvPicPr>
          <p:cNvPr id="17" name="Picture 2">
            <a:extLst>
              <a:ext uri="{FF2B5EF4-FFF2-40B4-BE49-F238E27FC236}">
                <a16:creationId xmlns:a16="http://schemas.microsoft.com/office/drawing/2014/main" id="{12F29EED-7DFA-4441-B43F-56C3022B529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919" r="1919"/>
          <a:stretch/>
        </p:blipFill>
        <p:spPr bwMode="auto">
          <a:xfrm>
            <a:off x="0" y="998275"/>
            <a:ext cx="5260051" cy="364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1862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77A4-F1F8-4DEE-9F89-C83F7F441C95}"/>
              </a:ext>
            </a:extLst>
          </p:cNvPr>
          <p:cNvSpPr>
            <a:spLocks noGrp="1"/>
          </p:cNvSpPr>
          <p:nvPr>
            <p:ph type="title"/>
          </p:nvPr>
        </p:nvSpPr>
        <p:spPr/>
        <p:txBody>
          <a:bodyPr/>
          <a:lstStyle/>
          <a:p>
            <a:r>
              <a:rPr lang="en-US" dirty="0"/>
              <a:t>Facilitation Payments</a:t>
            </a:r>
          </a:p>
        </p:txBody>
      </p:sp>
      <p:grpSp>
        <p:nvGrpSpPr>
          <p:cNvPr id="17" name="Group 16">
            <a:extLst>
              <a:ext uri="{FF2B5EF4-FFF2-40B4-BE49-F238E27FC236}">
                <a16:creationId xmlns:a16="http://schemas.microsoft.com/office/drawing/2014/main" id="{5A970403-F9D2-4CA7-99B6-85710AA4FA21}"/>
              </a:ext>
            </a:extLst>
          </p:cNvPr>
          <p:cNvGrpSpPr/>
          <p:nvPr/>
        </p:nvGrpSpPr>
        <p:grpSpPr>
          <a:xfrm>
            <a:off x="12700" y="988969"/>
            <a:ext cx="9144000" cy="3654468"/>
            <a:chOff x="12700" y="1178364"/>
            <a:chExt cx="9144000" cy="3654468"/>
          </a:xfrm>
        </p:grpSpPr>
        <p:sp>
          <p:nvSpPr>
            <p:cNvPr id="18" name="Rectangle 17">
              <a:extLst>
                <a:ext uri="{FF2B5EF4-FFF2-40B4-BE49-F238E27FC236}">
                  <a16:creationId xmlns:a16="http://schemas.microsoft.com/office/drawing/2014/main" id="{3A4F3968-37F2-4A41-8D4E-2B52FB2D154A}"/>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BDF6E5-7016-4812-95FF-BEAA81651DC8}"/>
                </a:ext>
              </a:extLst>
            </p:cNvPr>
            <p:cNvSpPr/>
            <p:nvPr/>
          </p:nvSpPr>
          <p:spPr>
            <a:xfrm>
              <a:off x="5334000" y="2089632"/>
              <a:ext cx="3703841" cy="1200329"/>
            </a:xfrm>
            <a:prstGeom prst="rect">
              <a:avLst/>
            </a:prstGeom>
          </p:spPr>
          <p:txBody>
            <a:bodyPr wrap="square">
              <a:spAutoFit/>
            </a:bodyPr>
            <a:lstStyle/>
            <a:p>
              <a:pPr indent="-342900">
                <a:spcBef>
                  <a:spcPts val="600"/>
                </a:spcBef>
                <a:spcAft>
                  <a:spcPts val="600"/>
                </a:spcAft>
                <a:tabLst>
                  <a:tab pos="457200" algn="l"/>
                </a:tabLst>
              </a:pPr>
              <a:r>
                <a:rPr lang="en-US" sz="1200" dirty="0"/>
                <a:t>Facilitation payments should not be confused with payments that Ecolab may be legally required to make to government agencies under local laws or written regulations in order to obtain various types of government services, fees, or fines, even on an expedited basis. </a:t>
              </a:r>
            </a:p>
          </p:txBody>
        </p:sp>
      </p:grpSp>
      <p:sp>
        <p:nvSpPr>
          <p:cNvPr id="23" name="Text Placeholder 13">
            <a:extLst>
              <a:ext uri="{FF2B5EF4-FFF2-40B4-BE49-F238E27FC236}">
                <a16:creationId xmlns:a16="http://schemas.microsoft.com/office/drawing/2014/main" id="{DCD47013-8624-4206-B27A-4CF93900C9C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24" name="Group 23">
            <a:extLst>
              <a:ext uri="{FF2B5EF4-FFF2-40B4-BE49-F238E27FC236}">
                <a16:creationId xmlns:a16="http://schemas.microsoft.com/office/drawing/2014/main" id="{B7D7C6A9-9CE0-4A89-BBB7-704F5770290A}"/>
              </a:ext>
            </a:extLst>
          </p:cNvPr>
          <p:cNvGrpSpPr/>
          <p:nvPr/>
        </p:nvGrpSpPr>
        <p:grpSpPr>
          <a:xfrm>
            <a:off x="8763521" y="4757297"/>
            <a:ext cx="304278" cy="289038"/>
            <a:chOff x="12714421" y="4735212"/>
            <a:chExt cx="468914" cy="445428"/>
          </a:xfrm>
          <a:solidFill>
            <a:schemeClr val="accent3"/>
          </a:solidFill>
        </p:grpSpPr>
        <p:sp>
          <p:nvSpPr>
            <p:cNvPr id="25" name="Oval 24">
              <a:extLst>
                <a:ext uri="{FF2B5EF4-FFF2-40B4-BE49-F238E27FC236}">
                  <a16:creationId xmlns:a16="http://schemas.microsoft.com/office/drawing/2014/main" id="{8ECA94D7-409C-495C-A11F-90E04FC55997}"/>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Graphic 25" descr="Carrot Up">
              <a:extLst>
                <a:ext uri="{FF2B5EF4-FFF2-40B4-BE49-F238E27FC236}">
                  <a16:creationId xmlns:a16="http://schemas.microsoft.com/office/drawing/2014/main" id="{9AA31DCA-D555-4602-9401-A3A5AE9A63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737907" y="4735212"/>
              <a:ext cx="445428" cy="445428"/>
            </a:xfrm>
            <a:prstGeom prst="rect">
              <a:avLst/>
            </a:prstGeom>
          </p:spPr>
        </p:pic>
      </p:grpSp>
      <p:grpSp>
        <p:nvGrpSpPr>
          <p:cNvPr id="27" name="Group 26">
            <a:extLst>
              <a:ext uri="{FF2B5EF4-FFF2-40B4-BE49-F238E27FC236}">
                <a16:creationId xmlns:a16="http://schemas.microsoft.com/office/drawing/2014/main" id="{D3A2E6F1-0790-44B7-AA41-98F50F869787}"/>
              </a:ext>
            </a:extLst>
          </p:cNvPr>
          <p:cNvGrpSpPr/>
          <p:nvPr/>
        </p:nvGrpSpPr>
        <p:grpSpPr>
          <a:xfrm>
            <a:off x="8305787" y="4757297"/>
            <a:ext cx="297603" cy="289038"/>
            <a:chOff x="12678540" y="4735212"/>
            <a:chExt cx="458628" cy="445428"/>
          </a:xfrm>
          <a:solidFill>
            <a:schemeClr val="accent3"/>
          </a:solidFill>
        </p:grpSpPr>
        <p:sp>
          <p:nvSpPr>
            <p:cNvPr id="28" name="Oval 27">
              <a:extLst>
                <a:ext uri="{FF2B5EF4-FFF2-40B4-BE49-F238E27FC236}">
                  <a16:creationId xmlns:a16="http://schemas.microsoft.com/office/drawing/2014/main" id="{0A9CEF03-DDA2-4E29-9B57-16AF17FD970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Graphic 28" descr="Carrot Up">
              <a:extLst>
                <a:ext uri="{FF2B5EF4-FFF2-40B4-BE49-F238E27FC236}">
                  <a16:creationId xmlns:a16="http://schemas.microsoft.com/office/drawing/2014/main" id="{FBAF154E-1BB9-42F9-9787-EA5A01B274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3" name="Picture 6">
            <a:extLst>
              <a:ext uri="{FF2B5EF4-FFF2-40B4-BE49-F238E27FC236}">
                <a16:creationId xmlns:a16="http://schemas.microsoft.com/office/drawing/2014/main" id="{23EB8790-D00A-486C-A163-3B01E9CB8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2291" r="2291"/>
          <a:stretch/>
        </p:blipFill>
        <p:spPr bwMode="auto">
          <a:xfrm>
            <a:off x="-11192" y="976289"/>
            <a:ext cx="5226334" cy="3654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97542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77A4-F1F8-4DEE-9F89-C83F7F441C95}"/>
              </a:ext>
            </a:extLst>
          </p:cNvPr>
          <p:cNvSpPr>
            <a:spLocks noGrp="1"/>
          </p:cNvSpPr>
          <p:nvPr>
            <p:ph type="title"/>
          </p:nvPr>
        </p:nvSpPr>
        <p:spPr/>
        <p:txBody>
          <a:bodyPr/>
          <a:lstStyle/>
          <a:p>
            <a:r>
              <a:rPr lang="en-US" dirty="0"/>
              <a:t>Facilitation Payments</a:t>
            </a:r>
          </a:p>
        </p:txBody>
      </p:sp>
      <p:grpSp>
        <p:nvGrpSpPr>
          <p:cNvPr id="17" name="Group 16">
            <a:extLst>
              <a:ext uri="{FF2B5EF4-FFF2-40B4-BE49-F238E27FC236}">
                <a16:creationId xmlns:a16="http://schemas.microsoft.com/office/drawing/2014/main" id="{5A970403-F9D2-4CA7-99B6-85710AA4FA21}"/>
              </a:ext>
            </a:extLst>
          </p:cNvPr>
          <p:cNvGrpSpPr/>
          <p:nvPr/>
        </p:nvGrpSpPr>
        <p:grpSpPr>
          <a:xfrm>
            <a:off x="12700" y="988969"/>
            <a:ext cx="9144000" cy="3654468"/>
            <a:chOff x="12700" y="1178364"/>
            <a:chExt cx="9144000" cy="3654468"/>
          </a:xfrm>
        </p:grpSpPr>
        <p:sp>
          <p:nvSpPr>
            <p:cNvPr id="18" name="Rectangle 17">
              <a:extLst>
                <a:ext uri="{FF2B5EF4-FFF2-40B4-BE49-F238E27FC236}">
                  <a16:creationId xmlns:a16="http://schemas.microsoft.com/office/drawing/2014/main" id="{3A4F3968-37F2-4A41-8D4E-2B52FB2D154A}"/>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BDF6E5-7016-4812-95FF-BEAA81651DC8}"/>
                </a:ext>
              </a:extLst>
            </p:cNvPr>
            <p:cNvSpPr/>
            <p:nvPr/>
          </p:nvSpPr>
          <p:spPr>
            <a:xfrm>
              <a:off x="5334000" y="2089632"/>
              <a:ext cx="3703841" cy="2251578"/>
            </a:xfrm>
            <a:prstGeom prst="rect">
              <a:avLst/>
            </a:prstGeom>
          </p:spPr>
          <p:txBody>
            <a:bodyPr wrap="square">
              <a:spAutoFit/>
            </a:bodyPr>
            <a:lstStyle/>
            <a:p>
              <a:pPr indent="-342900">
                <a:spcBef>
                  <a:spcPts val="600"/>
                </a:spcBef>
                <a:spcAft>
                  <a:spcPts val="600"/>
                </a:spcAft>
                <a:tabLst>
                  <a:tab pos="457200" algn="l"/>
                </a:tabLst>
              </a:pPr>
              <a:r>
                <a:rPr lang="en-US" sz="1200" dirty="0"/>
                <a:t>In other words:</a:t>
              </a:r>
            </a:p>
            <a:p>
              <a:pPr marL="342900" indent="-342900" algn="just">
                <a:lnSpc>
                  <a:spcPct val="107000"/>
                </a:lnSpc>
                <a:spcAft>
                  <a:spcPts val="800"/>
                </a:spcAft>
                <a:buFont typeface="+mj-lt"/>
                <a:buAutoNum type="arabicPeriod"/>
                <a:tabLst>
                  <a:tab pos="457200" algn="l"/>
                </a:tabLst>
              </a:pPr>
              <a:r>
                <a:rPr lang="en-US" sz="1200" dirty="0">
                  <a:cs typeface="Times New Roman" panose="02020603050405020304" pitchFamily="18" charset="0"/>
                </a:rPr>
                <a:t>A payment </a:t>
              </a:r>
              <a:r>
                <a:rPr lang="en-US" sz="1200" b="1" dirty="0">
                  <a:solidFill>
                    <a:schemeClr val="accent3"/>
                  </a:solidFill>
                  <a:cs typeface="Times New Roman" panose="02020603050405020304" pitchFamily="18" charset="0"/>
                </a:rPr>
                <a:t>made directly, or indirectly, to a government employee</a:t>
              </a:r>
              <a:r>
                <a:rPr lang="en-US" sz="1200" dirty="0">
                  <a:solidFill>
                    <a:schemeClr val="accent3"/>
                  </a:solidFill>
                  <a:cs typeface="Times New Roman" panose="02020603050405020304" pitchFamily="18" charset="0"/>
                </a:rPr>
                <a:t> </a:t>
              </a:r>
              <a:r>
                <a:rPr lang="en-US" sz="1200" b="1" dirty="0">
                  <a:solidFill>
                    <a:schemeClr val="accent3"/>
                  </a:solidFill>
                  <a:cs typeface="Times New Roman" panose="02020603050405020304" pitchFamily="18" charset="0"/>
                </a:rPr>
                <a:t>to expedite routine acts </a:t>
              </a:r>
              <a:r>
                <a:rPr lang="en-US" sz="1200" dirty="0">
                  <a:cs typeface="Times New Roman" panose="02020603050405020304" pitchFamily="18" charset="0"/>
                </a:rPr>
                <a:t>that the official is required to perform and over which the official has no discretion is </a:t>
              </a:r>
              <a:r>
                <a:rPr lang="en-US" sz="1200" b="1" dirty="0">
                  <a:solidFill>
                    <a:schemeClr val="accent3"/>
                  </a:solidFill>
                  <a:cs typeface="Times New Roman" panose="02020603050405020304" pitchFamily="18" charset="0"/>
                </a:rPr>
                <a:t>prohibited</a:t>
              </a:r>
              <a:r>
                <a:rPr lang="en-US" sz="1200" dirty="0">
                  <a:cs typeface="Times New Roman" panose="02020603050405020304" pitchFamily="18" charset="0"/>
                </a:rPr>
                <a:t>.</a:t>
              </a:r>
            </a:p>
            <a:p>
              <a:pPr marL="342900" indent="-342900" algn="just">
                <a:lnSpc>
                  <a:spcPct val="107000"/>
                </a:lnSpc>
                <a:spcAft>
                  <a:spcPts val="800"/>
                </a:spcAft>
                <a:buFont typeface="+mj-lt"/>
                <a:buAutoNum type="arabicPeriod"/>
                <a:tabLst>
                  <a:tab pos="457200" algn="l"/>
                </a:tabLst>
              </a:pPr>
              <a:r>
                <a:rPr lang="en-US" sz="1200" dirty="0">
                  <a:cs typeface="Times New Roman" panose="02020603050405020304" pitchFamily="18" charset="0"/>
                </a:rPr>
                <a:t>A legally required payment </a:t>
              </a:r>
              <a:r>
                <a:rPr lang="en-US" sz="1200" b="1" dirty="0">
                  <a:solidFill>
                    <a:schemeClr val="accent3"/>
                  </a:solidFill>
                  <a:cs typeface="Times New Roman" panose="02020603050405020304" pitchFamily="18" charset="0"/>
                </a:rPr>
                <a:t>made directly, or indirectly, to a government agency for a legitimate expedited service </a:t>
              </a:r>
              <a:r>
                <a:rPr lang="en-US" sz="1200" dirty="0">
                  <a:cs typeface="Times New Roman" panose="02020603050405020304" pitchFamily="18" charset="0"/>
                </a:rPr>
                <a:t>is usually </a:t>
              </a:r>
              <a:r>
                <a:rPr lang="en-US" sz="1200" b="1" dirty="0">
                  <a:solidFill>
                    <a:schemeClr val="accent3"/>
                  </a:solidFill>
                  <a:cs typeface="Times New Roman" panose="02020603050405020304" pitchFamily="18" charset="0"/>
                </a:rPr>
                <a:t>permissible</a:t>
              </a:r>
              <a:r>
                <a:rPr lang="en-US" sz="1200" dirty="0">
                  <a:cs typeface="Times New Roman" panose="02020603050405020304" pitchFamily="18" charset="0"/>
                </a:rPr>
                <a:t>.</a:t>
              </a:r>
            </a:p>
          </p:txBody>
        </p:sp>
      </p:grpSp>
      <p:sp>
        <p:nvSpPr>
          <p:cNvPr id="23" name="Text Placeholder 13">
            <a:extLst>
              <a:ext uri="{FF2B5EF4-FFF2-40B4-BE49-F238E27FC236}">
                <a16:creationId xmlns:a16="http://schemas.microsoft.com/office/drawing/2014/main" id="{DCD47013-8624-4206-B27A-4CF93900C9C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24" name="Group 23">
            <a:extLst>
              <a:ext uri="{FF2B5EF4-FFF2-40B4-BE49-F238E27FC236}">
                <a16:creationId xmlns:a16="http://schemas.microsoft.com/office/drawing/2014/main" id="{B7D7C6A9-9CE0-4A89-BBB7-704F5770290A}"/>
              </a:ext>
            </a:extLst>
          </p:cNvPr>
          <p:cNvGrpSpPr/>
          <p:nvPr/>
        </p:nvGrpSpPr>
        <p:grpSpPr>
          <a:xfrm>
            <a:off x="8763521" y="4757297"/>
            <a:ext cx="304278" cy="289038"/>
            <a:chOff x="12714421" y="4735212"/>
            <a:chExt cx="468914" cy="445428"/>
          </a:xfrm>
          <a:solidFill>
            <a:schemeClr val="accent3"/>
          </a:solidFill>
        </p:grpSpPr>
        <p:sp>
          <p:nvSpPr>
            <p:cNvPr id="25" name="Oval 24">
              <a:extLst>
                <a:ext uri="{FF2B5EF4-FFF2-40B4-BE49-F238E27FC236}">
                  <a16:creationId xmlns:a16="http://schemas.microsoft.com/office/drawing/2014/main" id="{8ECA94D7-409C-495C-A11F-90E04FC55997}"/>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6" name="Graphic 25" descr="Carrot Up">
              <a:extLst>
                <a:ext uri="{FF2B5EF4-FFF2-40B4-BE49-F238E27FC236}">
                  <a16:creationId xmlns:a16="http://schemas.microsoft.com/office/drawing/2014/main" id="{9AA31DCA-D555-4602-9401-A3A5AE9A639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737907" y="4735212"/>
              <a:ext cx="445428" cy="445428"/>
            </a:xfrm>
            <a:prstGeom prst="rect">
              <a:avLst/>
            </a:prstGeom>
          </p:spPr>
        </p:pic>
      </p:grpSp>
      <p:grpSp>
        <p:nvGrpSpPr>
          <p:cNvPr id="27" name="Group 26">
            <a:extLst>
              <a:ext uri="{FF2B5EF4-FFF2-40B4-BE49-F238E27FC236}">
                <a16:creationId xmlns:a16="http://schemas.microsoft.com/office/drawing/2014/main" id="{D3A2E6F1-0790-44B7-AA41-98F50F869787}"/>
              </a:ext>
            </a:extLst>
          </p:cNvPr>
          <p:cNvGrpSpPr/>
          <p:nvPr/>
        </p:nvGrpSpPr>
        <p:grpSpPr>
          <a:xfrm>
            <a:off x="8305787" y="4757297"/>
            <a:ext cx="297603" cy="289038"/>
            <a:chOff x="12678540" y="4735212"/>
            <a:chExt cx="458628" cy="445428"/>
          </a:xfrm>
          <a:solidFill>
            <a:schemeClr val="accent3"/>
          </a:solidFill>
        </p:grpSpPr>
        <p:sp>
          <p:nvSpPr>
            <p:cNvPr id="28" name="Oval 27">
              <a:extLst>
                <a:ext uri="{FF2B5EF4-FFF2-40B4-BE49-F238E27FC236}">
                  <a16:creationId xmlns:a16="http://schemas.microsoft.com/office/drawing/2014/main" id="{0A9CEF03-DDA2-4E29-9B57-16AF17FD970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Graphic 28" descr="Carrot Up">
              <a:extLst>
                <a:ext uri="{FF2B5EF4-FFF2-40B4-BE49-F238E27FC236}">
                  <a16:creationId xmlns:a16="http://schemas.microsoft.com/office/drawing/2014/main" id="{FBAF154E-1BB9-42F9-9787-EA5A01B274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4" name="Picture 2">
            <a:extLst>
              <a:ext uri="{FF2B5EF4-FFF2-40B4-BE49-F238E27FC236}">
                <a16:creationId xmlns:a16="http://schemas.microsoft.com/office/drawing/2014/main" id="{05061E6F-32BC-4641-AF7A-1CB6802602F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9264" r="9264"/>
          <a:stretch/>
        </p:blipFill>
        <p:spPr bwMode="auto">
          <a:xfrm>
            <a:off x="-11192" y="999070"/>
            <a:ext cx="5260052" cy="3631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975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177A4-F1F8-4DEE-9F89-C83F7F441C95}"/>
              </a:ext>
            </a:extLst>
          </p:cNvPr>
          <p:cNvSpPr>
            <a:spLocks noGrp="1"/>
          </p:cNvSpPr>
          <p:nvPr>
            <p:ph type="title"/>
          </p:nvPr>
        </p:nvSpPr>
        <p:spPr/>
        <p:txBody>
          <a:bodyPr/>
          <a:lstStyle/>
          <a:p>
            <a:r>
              <a:rPr lang="en-US" dirty="0"/>
              <a:t>Facilitation Payments</a:t>
            </a:r>
          </a:p>
        </p:txBody>
      </p:sp>
      <p:grpSp>
        <p:nvGrpSpPr>
          <p:cNvPr id="17" name="Group 16">
            <a:extLst>
              <a:ext uri="{FF2B5EF4-FFF2-40B4-BE49-F238E27FC236}">
                <a16:creationId xmlns:a16="http://schemas.microsoft.com/office/drawing/2014/main" id="{5A970403-F9D2-4CA7-99B6-85710AA4FA21}"/>
              </a:ext>
            </a:extLst>
          </p:cNvPr>
          <p:cNvGrpSpPr/>
          <p:nvPr/>
        </p:nvGrpSpPr>
        <p:grpSpPr>
          <a:xfrm>
            <a:off x="12700" y="988969"/>
            <a:ext cx="9144000" cy="3654468"/>
            <a:chOff x="12700" y="1178364"/>
            <a:chExt cx="9144000" cy="3654468"/>
          </a:xfrm>
        </p:grpSpPr>
        <p:sp>
          <p:nvSpPr>
            <p:cNvPr id="18" name="Rectangle 17">
              <a:extLst>
                <a:ext uri="{FF2B5EF4-FFF2-40B4-BE49-F238E27FC236}">
                  <a16:creationId xmlns:a16="http://schemas.microsoft.com/office/drawing/2014/main" id="{3A4F3968-37F2-4A41-8D4E-2B52FB2D154A}"/>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0BDF6E5-7016-4812-95FF-BEAA81651DC8}"/>
                </a:ext>
              </a:extLst>
            </p:cNvPr>
            <p:cNvSpPr/>
            <p:nvPr/>
          </p:nvSpPr>
          <p:spPr>
            <a:xfrm>
              <a:off x="5334000" y="2089632"/>
              <a:ext cx="3703841" cy="2246769"/>
            </a:xfrm>
            <a:prstGeom prst="rect">
              <a:avLst/>
            </a:prstGeom>
          </p:spPr>
          <p:txBody>
            <a:bodyPr wrap="square">
              <a:spAutoFit/>
            </a:bodyPr>
            <a:lstStyle/>
            <a:p>
              <a:pPr indent="-342900">
                <a:spcBef>
                  <a:spcPts val="600"/>
                </a:spcBef>
                <a:spcAft>
                  <a:spcPts val="600"/>
                </a:spcAft>
                <a:tabLst>
                  <a:tab pos="457200" algn="l"/>
                </a:tabLst>
              </a:pPr>
              <a:r>
                <a:rPr lang="en-US" sz="1200" dirty="0"/>
                <a:t>Under extreme circumstances where an associate’s health or safety is threatened, a payment may have to be made to a government employee.</a:t>
              </a:r>
            </a:p>
            <a:p>
              <a:pPr indent="-342900">
                <a:spcBef>
                  <a:spcPts val="600"/>
                </a:spcBef>
                <a:spcAft>
                  <a:spcPts val="600"/>
                </a:spcAft>
                <a:tabLst>
                  <a:tab pos="457200" algn="l"/>
                </a:tabLst>
              </a:pPr>
              <a:r>
                <a:rPr lang="en-US" sz="1200" dirty="0"/>
                <a:t>Under these circumstances, the associate must promptly contact the Law Department, in order to document and record the payment as a facilitation payment or as otherwise appropriate. </a:t>
              </a:r>
            </a:p>
            <a:p>
              <a:pPr indent="-342900">
                <a:spcBef>
                  <a:spcPts val="600"/>
                </a:spcBef>
                <a:spcAft>
                  <a:spcPts val="600"/>
                </a:spcAft>
                <a:tabLst>
                  <a:tab pos="457200" algn="l"/>
                </a:tabLst>
              </a:pPr>
              <a:r>
                <a:rPr lang="en-US" sz="1200" dirty="0"/>
                <a:t>The Law Department will ask for additional information, including a description of the health or safety threat.</a:t>
              </a:r>
              <a:endParaRPr lang="en-US" sz="1200" dirty="0">
                <a:cs typeface="Times New Roman" panose="02020603050405020304" pitchFamily="18" charset="0"/>
              </a:endParaRPr>
            </a:p>
          </p:txBody>
        </p:sp>
      </p:grpSp>
      <p:sp>
        <p:nvSpPr>
          <p:cNvPr id="23" name="Text Placeholder 13">
            <a:extLst>
              <a:ext uri="{FF2B5EF4-FFF2-40B4-BE49-F238E27FC236}">
                <a16:creationId xmlns:a16="http://schemas.microsoft.com/office/drawing/2014/main" id="{DCD47013-8624-4206-B27A-4CF93900C9C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Go back if desired.</a:t>
            </a:r>
          </a:p>
        </p:txBody>
      </p:sp>
      <p:grpSp>
        <p:nvGrpSpPr>
          <p:cNvPr id="27" name="Group 26">
            <a:extLst>
              <a:ext uri="{FF2B5EF4-FFF2-40B4-BE49-F238E27FC236}">
                <a16:creationId xmlns:a16="http://schemas.microsoft.com/office/drawing/2014/main" id="{D3A2E6F1-0790-44B7-AA41-98F50F869787}"/>
              </a:ext>
            </a:extLst>
          </p:cNvPr>
          <p:cNvGrpSpPr/>
          <p:nvPr/>
        </p:nvGrpSpPr>
        <p:grpSpPr>
          <a:xfrm>
            <a:off x="8305787" y="4757297"/>
            <a:ext cx="297603" cy="289038"/>
            <a:chOff x="12678540" y="4735212"/>
            <a:chExt cx="458628" cy="445428"/>
          </a:xfrm>
          <a:solidFill>
            <a:schemeClr val="accent3"/>
          </a:solidFill>
        </p:grpSpPr>
        <p:sp>
          <p:nvSpPr>
            <p:cNvPr id="28" name="Oval 27">
              <a:extLst>
                <a:ext uri="{FF2B5EF4-FFF2-40B4-BE49-F238E27FC236}">
                  <a16:creationId xmlns:a16="http://schemas.microsoft.com/office/drawing/2014/main" id="{0A9CEF03-DDA2-4E29-9B57-16AF17FD970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9" name="Graphic 28" descr="Carrot Up">
              <a:extLst>
                <a:ext uri="{FF2B5EF4-FFF2-40B4-BE49-F238E27FC236}">
                  <a16:creationId xmlns:a16="http://schemas.microsoft.com/office/drawing/2014/main" id="{FBAF154E-1BB9-42F9-9787-EA5A01B2741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3" name="Picture 2">
            <a:extLst>
              <a:ext uri="{FF2B5EF4-FFF2-40B4-BE49-F238E27FC236}">
                <a16:creationId xmlns:a16="http://schemas.microsoft.com/office/drawing/2014/main" id="{C31A2616-CEC5-4EB5-BBEB-B661CECBCD1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739" r="1739"/>
          <a:stretch/>
        </p:blipFill>
        <p:spPr bwMode="auto">
          <a:xfrm>
            <a:off x="4837" y="999070"/>
            <a:ext cx="5255214" cy="363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8118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0">
            <a:extLst>
              <a:ext uri="{FF2B5EF4-FFF2-40B4-BE49-F238E27FC236}">
                <a16:creationId xmlns:a16="http://schemas.microsoft.com/office/drawing/2014/main" id="{3D8048A5-7EE0-4F0C-A058-C11AA8AE926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7158" b="17158"/>
          <a:stretch/>
        </p:blipFill>
        <p:spPr bwMode="auto">
          <a:xfrm flipH="1">
            <a:off x="-9526" y="760215"/>
            <a:ext cx="9153526" cy="40066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CF26FE-33C2-4AE6-8EED-330FCC0EB1B0}"/>
              </a:ext>
            </a:extLst>
          </p:cNvPr>
          <p:cNvSpPr>
            <a:spLocks noGrp="1"/>
          </p:cNvSpPr>
          <p:nvPr>
            <p:ph type="title"/>
          </p:nvPr>
        </p:nvSpPr>
        <p:spPr/>
        <p:txBody>
          <a:bodyPr/>
          <a:lstStyle/>
          <a:p>
            <a:r>
              <a:rPr lang="en-US" dirty="0"/>
              <a:t>Learning Objectives</a:t>
            </a:r>
          </a:p>
        </p:txBody>
      </p:sp>
      <p:sp>
        <p:nvSpPr>
          <p:cNvPr id="28" name="Footer Placeholder 3">
            <a:extLst>
              <a:ext uri="{FF2B5EF4-FFF2-40B4-BE49-F238E27FC236}">
                <a16:creationId xmlns:a16="http://schemas.microsoft.com/office/drawing/2014/main" id="{02B1C65C-264D-4A4F-B4F4-01A912FC187A}"/>
              </a:ext>
            </a:extLst>
          </p:cNvPr>
          <p:cNvSpPr>
            <a:spLocks noGrp="1"/>
          </p:cNvSpPr>
          <p:nvPr>
            <p:ph type="ftr" sz="quarter" idx="3"/>
          </p:nvPr>
        </p:nvSpPr>
        <p:spPr/>
        <p:txBody>
          <a:bodyPr/>
          <a:lstStyle/>
          <a:p>
            <a:r>
              <a:rPr lang="en-IN" dirty="0">
                <a:solidFill>
                  <a:schemeClr val="accent3"/>
                </a:solidFill>
              </a:rPr>
              <a:t>Click Next to continue.</a:t>
            </a:r>
          </a:p>
        </p:txBody>
      </p:sp>
      <p:sp>
        <p:nvSpPr>
          <p:cNvPr id="3" name="Rectangle 2">
            <a:extLst>
              <a:ext uri="{FF2B5EF4-FFF2-40B4-BE49-F238E27FC236}">
                <a16:creationId xmlns:a16="http://schemas.microsoft.com/office/drawing/2014/main" id="{161D59BF-F25E-410C-B153-D727844B0CEC}"/>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a:t>
            </a:r>
          </a:p>
        </p:txBody>
      </p:sp>
      <p:sp>
        <p:nvSpPr>
          <p:cNvPr id="18" name="Freeform: Shape 17">
            <a:extLst>
              <a:ext uri="{FF2B5EF4-FFF2-40B4-BE49-F238E27FC236}">
                <a16:creationId xmlns:a16="http://schemas.microsoft.com/office/drawing/2014/main" id="{EC47BC7C-CC25-4D8E-AFD0-1927F3366EEE}"/>
              </a:ext>
            </a:extLst>
          </p:cNvPr>
          <p:cNvSpPr/>
          <p:nvPr/>
        </p:nvSpPr>
        <p:spPr>
          <a:xfrm>
            <a:off x="5259001" y="2828795"/>
            <a:ext cx="3768159" cy="1678367"/>
          </a:xfrm>
          <a:custGeom>
            <a:avLst/>
            <a:gdLst>
              <a:gd name="connsiteX0" fmla="*/ 0 w 3768159"/>
              <a:gd name="connsiteY0" fmla="*/ 0 h 1678367"/>
              <a:gd name="connsiteX1" fmla="*/ 538045 w 3768159"/>
              <a:gd name="connsiteY1" fmla="*/ 0 h 1678367"/>
              <a:gd name="connsiteX2" fmla="*/ 538045 w 3768159"/>
              <a:gd name="connsiteY2" fmla="*/ 3 h 1678367"/>
              <a:gd name="connsiteX3" fmla="*/ 3589950 w 3768159"/>
              <a:gd name="connsiteY3" fmla="*/ 3 h 1678367"/>
              <a:gd name="connsiteX4" fmla="*/ 3768159 w 3768159"/>
              <a:gd name="connsiteY4" fmla="*/ 178212 h 1678367"/>
              <a:gd name="connsiteX5" fmla="*/ 3768159 w 3768159"/>
              <a:gd name="connsiteY5" fmla="*/ 1500158 h 1678367"/>
              <a:gd name="connsiteX6" fmla="*/ 3589950 w 3768159"/>
              <a:gd name="connsiteY6" fmla="*/ 1678367 h 1678367"/>
              <a:gd name="connsiteX7" fmla="*/ 178212 w 3768159"/>
              <a:gd name="connsiteY7" fmla="*/ 1678367 h 1678367"/>
              <a:gd name="connsiteX8" fmla="*/ 3 w 3768159"/>
              <a:gd name="connsiteY8" fmla="*/ 1500158 h 1678367"/>
              <a:gd name="connsiteX9" fmla="*/ 3 w 3768159"/>
              <a:gd name="connsiteY9" fmla="*/ 541035 h 1678367"/>
              <a:gd name="connsiteX10" fmla="*/ 0 w 3768159"/>
              <a:gd name="connsiteY10" fmla="*/ 541035 h 1678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8159" h="1678367">
                <a:moveTo>
                  <a:pt x="0" y="0"/>
                </a:moveTo>
                <a:lnTo>
                  <a:pt x="538045" y="0"/>
                </a:lnTo>
                <a:lnTo>
                  <a:pt x="538045" y="3"/>
                </a:lnTo>
                <a:lnTo>
                  <a:pt x="3589950" y="3"/>
                </a:lnTo>
                <a:cubicBezTo>
                  <a:pt x="3688372" y="3"/>
                  <a:pt x="3768159" y="79790"/>
                  <a:pt x="3768159" y="178212"/>
                </a:cubicBezTo>
                <a:lnTo>
                  <a:pt x="3768159" y="1500158"/>
                </a:lnTo>
                <a:cubicBezTo>
                  <a:pt x="3768159" y="1598580"/>
                  <a:pt x="3688372" y="1678367"/>
                  <a:pt x="3589950" y="1678367"/>
                </a:cubicBezTo>
                <a:lnTo>
                  <a:pt x="178212" y="1678367"/>
                </a:lnTo>
                <a:cubicBezTo>
                  <a:pt x="79790" y="1678367"/>
                  <a:pt x="3" y="1598580"/>
                  <a:pt x="3" y="1500158"/>
                </a:cubicBezTo>
                <a:lnTo>
                  <a:pt x="3" y="541035"/>
                </a:lnTo>
                <a:lnTo>
                  <a:pt x="0" y="541035"/>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dirty="0"/>
          </a:p>
        </p:txBody>
      </p:sp>
      <p:grpSp>
        <p:nvGrpSpPr>
          <p:cNvPr id="19" name="Group 9">
            <a:extLst>
              <a:ext uri="{FF2B5EF4-FFF2-40B4-BE49-F238E27FC236}">
                <a16:creationId xmlns:a16="http://schemas.microsoft.com/office/drawing/2014/main" id="{DC113F6E-7F2C-4603-BE89-CCE32316A709}"/>
              </a:ext>
            </a:extLst>
          </p:cNvPr>
          <p:cNvGrpSpPr/>
          <p:nvPr/>
        </p:nvGrpSpPr>
        <p:grpSpPr>
          <a:xfrm>
            <a:off x="5164412" y="3021241"/>
            <a:ext cx="3721200" cy="1470782"/>
            <a:chOff x="6278601" y="3277209"/>
            <a:chExt cx="3975118" cy="1571141"/>
          </a:xfrm>
        </p:grpSpPr>
        <p:pic>
          <p:nvPicPr>
            <p:cNvPr id="20" name="Graphic 19">
              <a:extLst>
                <a:ext uri="{FF2B5EF4-FFF2-40B4-BE49-F238E27FC236}">
                  <a16:creationId xmlns:a16="http://schemas.microsoft.com/office/drawing/2014/main" id="{69B877A6-401B-4418-9D12-DEC9F4D3E2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51832" y="3277209"/>
              <a:ext cx="734378" cy="874260"/>
            </a:xfrm>
            <a:prstGeom prst="rect">
              <a:avLst/>
            </a:prstGeom>
          </p:spPr>
        </p:pic>
        <p:sp>
          <p:nvSpPr>
            <p:cNvPr id="21" name="Rectangle 11">
              <a:extLst>
                <a:ext uri="{FF2B5EF4-FFF2-40B4-BE49-F238E27FC236}">
                  <a16:creationId xmlns:a16="http://schemas.microsoft.com/office/drawing/2014/main" id="{328E6456-89BB-484F-95B9-19AA597B3D8C}"/>
                </a:ext>
              </a:extLst>
            </p:cNvPr>
            <p:cNvSpPr/>
            <p:nvPr/>
          </p:nvSpPr>
          <p:spPr>
            <a:xfrm>
              <a:off x="6278601" y="4289428"/>
              <a:ext cx="1402939" cy="328778"/>
            </a:xfrm>
            <a:prstGeom prst="rect">
              <a:avLst/>
            </a:prstGeom>
          </p:spPr>
          <p:txBody>
            <a:bodyPr wrap="square">
              <a:spAutoFit/>
            </a:bodyPr>
            <a:lstStyle/>
            <a:p>
              <a:pPr lvl="0" algn="ctr"/>
              <a:r>
                <a:rPr lang="en-US" sz="1400" b="1" dirty="0">
                  <a:solidFill>
                    <a:schemeClr val="bg1"/>
                  </a:solidFill>
                </a:rPr>
                <a:t>30-35 mins.</a:t>
              </a:r>
              <a:endParaRPr lang="en-IN" sz="1400" b="1" dirty="0">
                <a:solidFill>
                  <a:schemeClr val="bg1"/>
                </a:solidFill>
              </a:endParaRPr>
            </a:p>
          </p:txBody>
        </p:sp>
        <p:sp>
          <p:nvSpPr>
            <p:cNvPr id="25" name="Rectangle 11">
              <a:extLst>
                <a:ext uri="{FF2B5EF4-FFF2-40B4-BE49-F238E27FC236}">
                  <a16:creationId xmlns:a16="http://schemas.microsoft.com/office/drawing/2014/main" id="{C993E3CD-20BC-4DD5-A46D-1798CEC84A17}"/>
                </a:ext>
              </a:extLst>
            </p:cNvPr>
            <p:cNvSpPr/>
            <p:nvPr/>
          </p:nvSpPr>
          <p:spPr>
            <a:xfrm>
              <a:off x="7560757" y="4289428"/>
              <a:ext cx="1666591" cy="558922"/>
            </a:xfrm>
            <a:prstGeom prst="rect">
              <a:avLst/>
            </a:prstGeom>
          </p:spPr>
          <p:txBody>
            <a:bodyPr wrap="square">
              <a:spAutoFit/>
            </a:bodyPr>
            <a:lstStyle/>
            <a:p>
              <a:pPr lvl="0" algn="ctr"/>
              <a:r>
                <a:rPr lang="en-US" sz="1400" b="1" dirty="0">
                  <a:solidFill>
                    <a:schemeClr val="bg1"/>
                  </a:solidFill>
                </a:rPr>
                <a:t>Proceed at your own pace</a:t>
              </a:r>
              <a:endParaRPr lang="en-IN" sz="1400" b="1" dirty="0">
                <a:solidFill>
                  <a:schemeClr val="bg1"/>
                </a:solidFill>
              </a:endParaRPr>
            </a:p>
          </p:txBody>
        </p:sp>
        <p:sp>
          <p:nvSpPr>
            <p:cNvPr id="26" name="Rectangle 11">
              <a:extLst>
                <a:ext uri="{FF2B5EF4-FFF2-40B4-BE49-F238E27FC236}">
                  <a16:creationId xmlns:a16="http://schemas.microsoft.com/office/drawing/2014/main" id="{D4B930FC-9F34-4109-90FA-99DFFA677D50}"/>
                </a:ext>
              </a:extLst>
            </p:cNvPr>
            <p:cNvSpPr/>
            <p:nvPr/>
          </p:nvSpPr>
          <p:spPr>
            <a:xfrm>
              <a:off x="9378554" y="4289428"/>
              <a:ext cx="875165" cy="558922"/>
            </a:xfrm>
            <a:prstGeom prst="rect">
              <a:avLst/>
            </a:prstGeom>
          </p:spPr>
          <p:txBody>
            <a:bodyPr wrap="square">
              <a:spAutoFit/>
            </a:bodyPr>
            <a:lstStyle/>
            <a:p>
              <a:pPr lvl="0" algn="ctr"/>
              <a:r>
                <a:rPr lang="en-US" sz="1400" b="1" dirty="0">
                  <a:solidFill>
                    <a:schemeClr val="bg1"/>
                  </a:solidFill>
                </a:rPr>
                <a:t>No Audio</a:t>
              </a:r>
              <a:endParaRPr lang="en-IN" sz="1400" b="1" dirty="0">
                <a:solidFill>
                  <a:schemeClr val="bg1"/>
                </a:solidFill>
              </a:endParaRPr>
            </a:p>
          </p:txBody>
        </p:sp>
      </p:grpSp>
      <p:pic>
        <p:nvPicPr>
          <p:cNvPr id="22" name="Graphic 21">
            <a:extLst>
              <a:ext uri="{FF2B5EF4-FFF2-40B4-BE49-F238E27FC236}">
                <a16:creationId xmlns:a16="http://schemas.microsoft.com/office/drawing/2014/main" id="{D552A651-B188-4C25-93E3-B5F11532BD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9403" y="3080734"/>
            <a:ext cx="778416" cy="679744"/>
          </a:xfrm>
          <a:prstGeom prst="rect">
            <a:avLst/>
          </a:prstGeom>
        </p:spPr>
      </p:pic>
      <p:pic>
        <p:nvPicPr>
          <p:cNvPr id="7" name="Graphic 6" descr="Volume">
            <a:extLst>
              <a:ext uri="{FF2B5EF4-FFF2-40B4-BE49-F238E27FC236}">
                <a16:creationId xmlns:a16="http://schemas.microsoft.com/office/drawing/2014/main" id="{893A1E4D-7211-4DC8-AB6B-98497E6F0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54321" y="2916660"/>
            <a:ext cx="818414" cy="818414"/>
          </a:xfrm>
          <a:prstGeom prst="rect">
            <a:avLst/>
          </a:prstGeom>
        </p:spPr>
      </p:pic>
      <p:sp>
        <p:nvSpPr>
          <p:cNvPr id="9" name="TextBox 8">
            <a:extLst>
              <a:ext uri="{FF2B5EF4-FFF2-40B4-BE49-F238E27FC236}">
                <a16:creationId xmlns:a16="http://schemas.microsoft.com/office/drawing/2014/main" id="{B508A8E4-4448-4A96-ABC5-7C85F1F3F75B}"/>
              </a:ext>
            </a:extLst>
          </p:cNvPr>
          <p:cNvSpPr txBox="1"/>
          <p:nvPr/>
        </p:nvSpPr>
        <p:spPr>
          <a:xfrm>
            <a:off x="8028921" y="2998679"/>
            <a:ext cx="533400" cy="707886"/>
          </a:xfrm>
          <a:prstGeom prst="rect">
            <a:avLst/>
          </a:prstGeom>
          <a:noFill/>
        </p:spPr>
        <p:txBody>
          <a:bodyPr wrap="square" rtlCol="0">
            <a:spAutoFit/>
          </a:bodyPr>
          <a:lstStyle/>
          <a:p>
            <a:r>
              <a:rPr lang="en-US" sz="4000" b="1" dirty="0">
                <a:solidFill>
                  <a:srgbClr val="C00000"/>
                </a:solidFill>
                <a:sym typeface="Wingdings 2" panose="05020102010507070707" pitchFamily="18" charset="2"/>
              </a:rPr>
              <a:t></a:t>
            </a:r>
            <a:endParaRPr lang="en-US" sz="4000" b="1" dirty="0">
              <a:solidFill>
                <a:srgbClr val="C00000"/>
              </a:solidFill>
            </a:endParaRPr>
          </a:p>
        </p:txBody>
      </p:sp>
    </p:spTree>
    <p:extLst>
      <p:ext uri="{BB962C8B-B14F-4D97-AF65-F5344CB8AC3E}">
        <p14:creationId xmlns:p14="http://schemas.microsoft.com/office/powerpoint/2010/main" val="2381562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3763-F0FA-4DF8-A5EE-DA11B0E3B673}"/>
              </a:ext>
            </a:extLst>
          </p:cNvPr>
          <p:cNvSpPr>
            <a:spLocks noGrp="1"/>
          </p:cNvSpPr>
          <p:nvPr>
            <p:ph type="title"/>
          </p:nvPr>
        </p:nvSpPr>
        <p:spPr/>
        <p:txBody>
          <a:bodyPr/>
          <a:lstStyle/>
          <a:p>
            <a:r>
              <a:rPr lang="en-US" dirty="0"/>
              <a:t>Speedy Business</a:t>
            </a:r>
          </a:p>
        </p:txBody>
      </p:sp>
      <p:sp>
        <p:nvSpPr>
          <p:cNvPr id="6" name="Rectangle 5">
            <a:extLst>
              <a:ext uri="{FF2B5EF4-FFF2-40B4-BE49-F238E27FC236}">
                <a16:creationId xmlns:a16="http://schemas.microsoft.com/office/drawing/2014/main" id="{13309CE1-BF35-47D0-8C24-58E9E3574FCF}"/>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14 </a:t>
            </a:r>
          </a:p>
        </p:txBody>
      </p:sp>
      <p:sp>
        <p:nvSpPr>
          <p:cNvPr id="8" name="Rectangle 7">
            <a:extLst>
              <a:ext uri="{FF2B5EF4-FFF2-40B4-BE49-F238E27FC236}">
                <a16:creationId xmlns:a16="http://schemas.microsoft.com/office/drawing/2014/main" id="{CA2910C4-270D-4DD1-A68F-CB2CB03F3929}"/>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0F65D61B-E658-4C92-8996-A62E1FC2D42B}"/>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20E6F9B7-F3B3-4564-B484-2E6113B574E0}"/>
              </a:ext>
            </a:extLst>
          </p:cNvPr>
          <p:cNvSpPr txBox="1">
            <a:spLocks/>
          </p:cNvSpPr>
          <p:nvPr/>
        </p:nvSpPr>
        <p:spPr>
          <a:xfrm>
            <a:off x="3048000" y="857940"/>
            <a:ext cx="5996711" cy="1569660"/>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chemeClr val="tx1"/>
                </a:solidFill>
                <a:latin typeface="Comic Sans MS" panose="030F0702030302020204" pitchFamily="66" charset="0"/>
              </a:rPr>
              <a:t>Ecolab has a pending order but was unaware of certain certification requirements of a local governmental agency in Brazil. Ecolab learns that the required certifications often take years for approval but can be obtained faster if certain undocumented payments are made directly to the right people, and not to the government agency. Ecolab needs the certifications for customer opportunities within months. Is this type of payment permitted at Ecolab?</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81098B21-1264-4356-8F8B-421826108E47}"/>
              </a:ext>
            </a:extLst>
          </p:cNvPr>
          <p:cNvSpPr txBox="1"/>
          <p:nvPr/>
        </p:nvSpPr>
        <p:spPr>
          <a:xfrm>
            <a:off x="3021310" y="2776763"/>
            <a:ext cx="5996711" cy="876074"/>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Yes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No</a:t>
            </a:r>
          </a:p>
          <a:p>
            <a:pPr marL="342900" marR="0" lvl="0" indent="-342900" algn="just">
              <a:lnSpc>
                <a:spcPct val="107000"/>
              </a:lnSpc>
              <a:spcBef>
                <a:spcPts val="0"/>
              </a:spcBef>
              <a:spcAft>
                <a:spcPts val="800"/>
              </a:spcAft>
              <a:buFont typeface="Courier New" panose="02070309020205020404" pitchFamily="49" charset="0"/>
              <a:buChar char="o"/>
            </a:pPr>
            <a:endParaRPr lang="en-US" sz="1200" dirty="0">
              <a:solidFill>
                <a:srgbClr val="6C6D72"/>
              </a:solidFill>
              <a:effectLst/>
              <a:ea typeface="Calibri" panose="020F0502020204030204" pitchFamily="34" charset="0"/>
              <a:cs typeface="Times New Roman" panose="02020603050405020304" pitchFamily="18" charset="0"/>
            </a:endParaRPr>
          </a:p>
        </p:txBody>
      </p:sp>
      <p:pic>
        <p:nvPicPr>
          <p:cNvPr id="7170" name="Picture 2">
            <a:extLst>
              <a:ext uri="{FF2B5EF4-FFF2-40B4-BE49-F238E27FC236}">
                <a16:creationId xmlns:a16="http://schemas.microsoft.com/office/drawing/2014/main" id="{941CB5EB-C325-418A-95F1-FC20A7C55E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6460" r="26460"/>
          <a:stretch/>
        </p:blipFill>
        <p:spPr bwMode="auto">
          <a:xfrm>
            <a:off x="0" y="794655"/>
            <a:ext cx="2988653" cy="4229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0976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sp>
        <p:nvSpPr>
          <p:cNvPr id="3" name="Content Placeholder 2">
            <a:extLst>
              <a:ext uri="{FF2B5EF4-FFF2-40B4-BE49-F238E27FC236}">
                <a16:creationId xmlns:a16="http://schemas.microsoft.com/office/drawing/2014/main" id="{A32F1EE4-6086-418A-9337-11A17AC24540}"/>
              </a:ext>
            </a:extLst>
          </p:cNvPr>
          <p:cNvSpPr>
            <a:spLocks noGrp="1"/>
          </p:cNvSpPr>
          <p:nvPr>
            <p:ph sz="quarter" idx="12"/>
          </p:nvPr>
        </p:nvSpPr>
        <p:spPr/>
        <p:txBody>
          <a:bodyPr/>
          <a:lstStyle/>
          <a:p>
            <a:r>
              <a:rPr lang="en-US" dirty="0"/>
              <a:t>Anything either given or received, must be related to a legitimate business purpose and be reasonable and not extravagant in value, quantity, or frequency. A legitimate business purpose can be related to a promotion, demonstration or explanation of Ecolab’s products, programs and services, or the execution or performance of a contract with the government, governmental agency or private business. Any gift, sponsored travel, meal, entertainment, hospitality or any other thing of value should be given only for an appropriate purpose. </a:t>
            </a:r>
          </a:p>
        </p:txBody>
      </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sp>
        <p:nvSpPr>
          <p:cNvPr id="6" name="Rectangle 5">
            <a:extLst>
              <a:ext uri="{FF2B5EF4-FFF2-40B4-BE49-F238E27FC236}">
                <a16:creationId xmlns:a16="http://schemas.microsoft.com/office/drawing/2014/main" id="{38C27995-D198-44FC-95CC-DB3CB6EFB0AA}"/>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15 </a:t>
            </a:r>
          </a:p>
        </p:txBody>
      </p:sp>
      <p:grpSp>
        <p:nvGrpSpPr>
          <p:cNvPr id="38" name="Group 37">
            <a:extLst>
              <a:ext uri="{FF2B5EF4-FFF2-40B4-BE49-F238E27FC236}">
                <a16:creationId xmlns:a16="http://schemas.microsoft.com/office/drawing/2014/main" id="{5D7F8DFB-72C9-4FD3-900B-7F496BB13FF7}"/>
              </a:ext>
            </a:extLst>
          </p:cNvPr>
          <p:cNvGrpSpPr/>
          <p:nvPr/>
        </p:nvGrpSpPr>
        <p:grpSpPr>
          <a:xfrm>
            <a:off x="0" y="1824037"/>
            <a:ext cx="9144000" cy="2514601"/>
            <a:chOff x="0" y="1824037"/>
            <a:chExt cx="9144000" cy="2514601"/>
          </a:xfrm>
        </p:grpSpPr>
        <p:sp>
          <p:nvSpPr>
            <p:cNvPr id="9" name="Rectangle 8">
              <a:extLst>
                <a:ext uri="{FF2B5EF4-FFF2-40B4-BE49-F238E27FC236}">
                  <a16:creationId xmlns:a16="http://schemas.microsoft.com/office/drawing/2014/main" id="{782AFD0C-FE12-4C0D-B702-F10B50895172}"/>
                </a:ext>
              </a:extLst>
            </p:cNvPr>
            <p:cNvSpPr/>
            <p:nvPr/>
          </p:nvSpPr>
          <p:spPr>
            <a:xfrm>
              <a:off x="0" y="2708558"/>
              <a:ext cx="9144000" cy="16300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3" name="TextBox 4">
              <a:extLst>
                <a:ext uri="{FF2B5EF4-FFF2-40B4-BE49-F238E27FC236}">
                  <a16:creationId xmlns:a16="http://schemas.microsoft.com/office/drawing/2014/main" id="{DCB4CA24-4133-4EDF-98DB-AB32A2B3AC6E}"/>
                </a:ext>
              </a:extLst>
            </p:cNvPr>
            <p:cNvSpPr txBox="1">
              <a:spLocks noChangeArrowheads="1"/>
            </p:cNvSpPr>
            <p:nvPr/>
          </p:nvSpPr>
          <p:spPr bwMode="auto">
            <a:xfrm>
              <a:off x="127070"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Gifts</a:t>
              </a:r>
              <a:endParaRPr lang="en-US" sz="1400" dirty="0">
                <a:solidFill>
                  <a:schemeClr val="bg1"/>
                </a:solidFill>
                <a:latin typeface="Arial"/>
                <a:ea typeface="Arial" charset="0"/>
                <a:cs typeface="Arial"/>
              </a:endParaRPr>
            </a:p>
          </p:txBody>
        </p:sp>
        <p:sp>
          <p:nvSpPr>
            <p:cNvPr id="15" name="TextBox 4">
              <a:extLst>
                <a:ext uri="{FF2B5EF4-FFF2-40B4-BE49-F238E27FC236}">
                  <a16:creationId xmlns:a16="http://schemas.microsoft.com/office/drawing/2014/main" id="{E77A42A6-FC90-48FD-AA95-E47DB74B92BC}"/>
                </a:ext>
              </a:extLst>
            </p:cNvPr>
            <p:cNvSpPr txBox="1">
              <a:spLocks noChangeArrowheads="1"/>
            </p:cNvSpPr>
            <p:nvPr/>
          </p:nvSpPr>
          <p:spPr bwMode="auto">
            <a:xfrm>
              <a:off x="4691234"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Meal</a:t>
              </a:r>
              <a:endParaRPr lang="en-US" sz="1400" dirty="0">
                <a:solidFill>
                  <a:schemeClr val="bg1"/>
                </a:solidFill>
                <a:latin typeface="Arial"/>
                <a:ea typeface="Arial" charset="0"/>
                <a:cs typeface="Arial"/>
              </a:endParaRPr>
            </a:p>
          </p:txBody>
        </p:sp>
        <p:sp>
          <p:nvSpPr>
            <p:cNvPr id="17" name="TextBox 4">
              <a:extLst>
                <a:ext uri="{FF2B5EF4-FFF2-40B4-BE49-F238E27FC236}">
                  <a16:creationId xmlns:a16="http://schemas.microsoft.com/office/drawing/2014/main" id="{0971A561-A1B3-4B42-A6BD-1A8FA3BCB21C}"/>
                </a:ext>
              </a:extLst>
            </p:cNvPr>
            <p:cNvSpPr txBox="1">
              <a:spLocks noChangeArrowheads="1"/>
            </p:cNvSpPr>
            <p:nvPr/>
          </p:nvSpPr>
          <p:spPr bwMode="auto">
            <a:xfrm>
              <a:off x="2409152"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Travel</a:t>
              </a:r>
              <a:endParaRPr lang="en-US" sz="1400" dirty="0">
                <a:solidFill>
                  <a:schemeClr val="bg1"/>
                </a:solidFill>
                <a:latin typeface="Arial"/>
                <a:ea typeface="Arial" charset="0"/>
                <a:cs typeface="Arial"/>
              </a:endParaRPr>
            </a:p>
          </p:txBody>
        </p:sp>
        <p:sp>
          <p:nvSpPr>
            <p:cNvPr id="23" name="TextBox 4">
              <a:extLst>
                <a:ext uri="{FF2B5EF4-FFF2-40B4-BE49-F238E27FC236}">
                  <a16:creationId xmlns:a16="http://schemas.microsoft.com/office/drawing/2014/main" id="{0CB7B802-F82B-4CD3-9A81-47FC192E893D}"/>
                </a:ext>
              </a:extLst>
            </p:cNvPr>
            <p:cNvSpPr txBox="1">
              <a:spLocks noChangeArrowheads="1"/>
            </p:cNvSpPr>
            <p:nvPr/>
          </p:nvSpPr>
          <p:spPr bwMode="auto">
            <a:xfrm>
              <a:off x="6973317"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Entertainment</a:t>
              </a:r>
              <a:endParaRPr lang="en-US" sz="1400" dirty="0">
                <a:solidFill>
                  <a:schemeClr val="bg1"/>
                </a:solidFill>
                <a:latin typeface="Arial"/>
                <a:ea typeface="Arial" charset="0"/>
                <a:cs typeface="Arial"/>
              </a:endParaRPr>
            </a:p>
          </p:txBody>
        </p:sp>
        <p:pic>
          <p:nvPicPr>
            <p:cNvPr id="32" name="Picture 2">
              <a:extLst>
                <a:ext uri="{FF2B5EF4-FFF2-40B4-BE49-F238E27FC236}">
                  <a16:creationId xmlns:a16="http://schemas.microsoft.com/office/drawing/2014/main" id="{3FC0960E-085C-4A9F-B73C-F1FD98E302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6613" r="16613"/>
            <a:stretch/>
          </p:blipFill>
          <p:spPr bwMode="auto">
            <a:xfrm>
              <a:off x="218022"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CD1E0641-C1BA-4725-A1CC-9F4E606439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16667" r="16667"/>
            <a:stretch/>
          </p:blipFill>
          <p:spPr bwMode="auto">
            <a:xfrm>
              <a:off x="4782187"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35" name="Picture 6">
              <a:extLst>
                <a:ext uri="{FF2B5EF4-FFF2-40B4-BE49-F238E27FC236}">
                  <a16:creationId xmlns:a16="http://schemas.microsoft.com/office/drawing/2014/main" id="{35CAFDD0-B02C-455E-9E31-8B0CCB49B4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649" r="16649"/>
            <a:stretch/>
          </p:blipFill>
          <p:spPr bwMode="auto">
            <a:xfrm>
              <a:off x="2511564"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37" name="Picture 8">
              <a:extLst>
                <a:ext uri="{FF2B5EF4-FFF2-40B4-BE49-F238E27FC236}">
                  <a16:creationId xmlns:a16="http://schemas.microsoft.com/office/drawing/2014/main" id="{08D61E8B-1108-42A9-B197-D8DB2C9074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6667" r="16667"/>
            <a:stretch/>
          </p:blipFill>
          <p:spPr bwMode="auto">
            <a:xfrm>
              <a:off x="7064270"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988583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grpSp>
        <p:nvGrpSpPr>
          <p:cNvPr id="7" name="Group 6">
            <a:extLst>
              <a:ext uri="{FF2B5EF4-FFF2-40B4-BE49-F238E27FC236}">
                <a16:creationId xmlns:a16="http://schemas.microsoft.com/office/drawing/2014/main" id="{16A917BB-7687-493C-BF50-595236BD057C}"/>
              </a:ext>
            </a:extLst>
          </p:cNvPr>
          <p:cNvGrpSpPr/>
          <p:nvPr/>
        </p:nvGrpSpPr>
        <p:grpSpPr>
          <a:xfrm>
            <a:off x="0" y="365353"/>
            <a:ext cx="9144000" cy="4735284"/>
            <a:chOff x="94454" y="532706"/>
            <a:chExt cx="9334500" cy="6096000"/>
          </a:xfrm>
        </p:grpSpPr>
        <p:sp>
          <p:nvSpPr>
            <p:cNvPr id="18" name="Rectangle 17">
              <a:extLst>
                <a:ext uri="{FF2B5EF4-FFF2-40B4-BE49-F238E27FC236}">
                  <a16:creationId xmlns:a16="http://schemas.microsoft.com/office/drawing/2014/main" id="{50256FBB-D94C-4EB3-AD7A-D9CEAD77E302}"/>
                </a:ext>
              </a:extLst>
            </p:cNvPr>
            <p:cNvSpPr/>
            <p:nvPr/>
          </p:nvSpPr>
          <p:spPr>
            <a:xfrm>
              <a:off x="94454" y="532706"/>
              <a:ext cx="9334500" cy="6096000"/>
            </a:xfrm>
            <a:prstGeom prst="rect">
              <a:avLst/>
            </a:prstGeom>
            <a:solidFill>
              <a:srgbClr val="16161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9" name="Group 18">
              <a:extLst>
                <a:ext uri="{FF2B5EF4-FFF2-40B4-BE49-F238E27FC236}">
                  <a16:creationId xmlns:a16="http://schemas.microsoft.com/office/drawing/2014/main" id="{18FC2A6A-E742-4B3C-8014-257E484E2DE9}"/>
                </a:ext>
              </a:extLst>
            </p:cNvPr>
            <p:cNvGrpSpPr/>
            <p:nvPr/>
          </p:nvGrpSpPr>
          <p:grpSpPr>
            <a:xfrm>
              <a:off x="759025" y="1616246"/>
              <a:ext cx="8005358" cy="3928916"/>
              <a:chOff x="1404170" y="1932875"/>
              <a:chExt cx="6715068" cy="3295662"/>
            </a:xfrm>
          </p:grpSpPr>
          <p:sp>
            <p:nvSpPr>
              <p:cNvPr id="20" name="Rectangle 19">
                <a:extLst>
                  <a:ext uri="{FF2B5EF4-FFF2-40B4-BE49-F238E27FC236}">
                    <a16:creationId xmlns:a16="http://schemas.microsoft.com/office/drawing/2014/main" id="{7CC2598B-0FF7-428E-B441-F29D1ED79C0D}"/>
                  </a:ext>
                </a:extLst>
              </p:cNvPr>
              <p:cNvSpPr/>
              <p:nvPr/>
            </p:nvSpPr>
            <p:spPr>
              <a:xfrm>
                <a:off x="1404170" y="1932875"/>
                <a:ext cx="6715068" cy="329566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8BEBD17-3419-47CD-87BD-7AEF480229E7}"/>
                  </a:ext>
                </a:extLst>
              </p:cNvPr>
              <p:cNvSpPr/>
              <p:nvPr/>
            </p:nvSpPr>
            <p:spPr>
              <a:xfrm>
                <a:off x="1438524" y="1963397"/>
                <a:ext cx="628849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05B0A-42CF-4BE3-89BE-4E89D7778557}"/>
                  </a:ext>
                </a:extLst>
              </p:cNvPr>
              <p:cNvSpPr/>
              <p:nvPr/>
            </p:nvSpPr>
            <p:spPr>
              <a:xfrm>
                <a:off x="7746262" y="1963397"/>
                <a:ext cx="365760" cy="365760"/>
              </a:xfrm>
              <a:prstGeom prst="rect">
                <a:avLst/>
              </a:prstGeom>
              <a:solidFill>
                <a:schemeClr val="accent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solidFill>
                      <a:schemeClr val="bg1"/>
                    </a:solidFill>
                  </a:rPr>
                  <a:t>X</a:t>
                </a:r>
              </a:p>
            </p:txBody>
          </p:sp>
          <p:sp>
            <p:nvSpPr>
              <p:cNvPr id="25" name="Rectangle 24">
                <a:extLst>
                  <a:ext uri="{FF2B5EF4-FFF2-40B4-BE49-F238E27FC236}">
                    <a16:creationId xmlns:a16="http://schemas.microsoft.com/office/drawing/2014/main" id="{2F0DE78B-1638-435A-A514-18AA6F7BCE86}"/>
                  </a:ext>
                </a:extLst>
              </p:cNvPr>
              <p:cNvSpPr/>
              <p:nvPr/>
            </p:nvSpPr>
            <p:spPr>
              <a:xfrm>
                <a:off x="1470424" y="1989364"/>
                <a:ext cx="3594318" cy="332357"/>
              </a:xfrm>
              <a:prstGeom prst="rect">
                <a:avLst/>
              </a:prstGeom>
            </p:spPr>
            <p:txBody>
              <a:bodyPr wrap="square" anchor="ctr">
                <a:spAutoFit/>
              </a:bodyPr>
              <a:lstStyle/>
              <a:p>
                <a:pPr>
                  <a:spcAft>
                    <a:spcPts val="200"/>
                  </a:spcAft>
                </a:pPr>
                <a:r>
                  <a:rPr lang="en-US" sz="1400" b="1" dirty="0">
                    <a:solidFill>
                      <a:schemeClr val="bg1"/>
                    </a:solidFill>
                    <a:latin typeface="Arial" panose="020B0604020202020204" pitchFamily="34" charset="0"/>
                    <a:ea typeface="Times New Roman" panose="02020603050405020304" pitchFamily="18" charset="0"/>
                    <a:cs typeface="Arial" panose="020B0604020202020204" pitchFamily="34" charset="0"/>
                  </a:rPr>
                  <a:t>Gifts</a:t>
                </a:r>
                <a:endParaRPr lang="en-US" sz="14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gr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sp>
        <p:nvSpPr>
          <p:cNvPr id="26" name="TextBox 25">
            <a:extLst>
              <a:ext uri="{FF2B5EF4-FFF2-40B4-BE49-F238E27FC236}">
                <a16:creationId xmlns:a16="http://schemas.microsoft.com/office/drawing/2014/main" id="{80D22D49-5FCB-48F9-8432-27640989051E}"/>
              </a:ext>
            </a:extLst>
          </p:cNvPr>
          <p:cNvSpPr txBox="1"/>
          <p:nvPr/>
        </p:nvSpPr>
        <p:spPr>
          <a:xfrm>
            <a:off x="761038" y="1663554"/>
            <a:ext cx="7544762" cy="646331"/>
          </a:xfrm>
          <a:prstGeom prst="rect">
            <a:avLst/>
          </a:prstGeom>
          <a:noFill/>
        </p:spPr>
        <p:txBody>
          <a:bodyPr wrap="square">
            <a:spAutoFit/>
          </a:bodyPr>
          <a:lstStyle/>
          <a:p>
            <a:r>
              <a:rPr lang="en-US" sz="1200" dirty="0"/>
              <a:t>A gift must be:</a:t>
            </a:r>
          </a:p>
          <a:p>
            <a:pPr marL="285750" indent="-285750">
              <a:buClr>
                <a:schemeClr val="tx2"/>
              </a:buClr>
              <a:buFont typeface="Wingdings" panose="05000000000000000000" pitchFamily="2" charset="2"/>
              <a:buChar char="§"/>
            </a:pPr>
            <a:r>
              <a:rPr lang="en-US" sz="1200" dirty="0"/>
              <a:t>Reasonable and not extravagant in value</a:t>
            </a:r>
          </a:p>
          <a:p>
            <a:pPr marL="285750" indent="-285750">
              <a:buClr>
                <a:schemeClr val="tx2"/>
              </a:buClr>
              <a:buFont typeface="Wingdings" panose="05000000000000000000" pitchFamily="2" charset="2"/>
              <a:buChar char="§"/>
            </a:pPr>
            <a:r>
              <a:rPr lang="en-US" sz="1200" dirty="0"/>
              <a:t>Should in no event be given or accepted if it has the intent to influence a business decision</a:t>
            </a:r>
          </a:p>
        </p:txBody>
      </p:sp>
    </p:spTree>
    <p:extLst>
      <p:ext uri="{BB962C8B-B14F-4D97-AF65-F5344CB8AC3E}">
        <p14:creationId xmlns:p14="http://schemas.microsoft.com/office/powerpoint/2010/main" val="27276337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grpSp>
        <p:nvGrpSpPr>
          <p:cNvPr id="7" name="Group 6">
            <a:extLst>
              <a:ext uri="{FF2B5EF4-FFF2-40B4-BE49-F238E27FC236}">
                <a16:creationId xmlns:a16="http://schemas.microsoft.com/office/drawing/2014/main" id="{16A917BB-7687-493C-BF50-595236BD057C}"/>
              </a:ext>
            </a:extLst>
          </p:cNvPr>
          <p:cNvGrpSpPr/>
          <p:nvPr/>
        </p:nvGrpSpPr>
        <p:grpSpPr>
          <a:xfrm>
            <a:off x="0" y="365353"/>
            <a:ext cx="9144000" cy="4735284"/>
            <a:chOff x="94454" y="532706"/>
            <a:chExt cx="9334500" cy="6096000"/>
          </a:xfrm>
        </p:grpSpPr>
        <p:sp>
          <p:nvSpPr>
            <p:cNvPr id="18" name="Rectangle 17">
              <a:extLst>
                <a:ext uri="{FF2B5EF4-FFF2-40B4-BE49-F238E27FC236}">
                  <a16:creationId xmlns:a16="http://schemas.microsoft.com/office/drawing/2014/main" id="{50256FBB-D94C-4EB3-AD7A-D9CEAD77E302}"/>
                </a:ext>
              </a:extLst>
            </p:cNvPr>
            <p:cNvSpPr/>
            <p:nvPr/>
          </p:nvSpPr>
          <p:spPr>
            <a:xfrm>
              <a:off x="94454" y="532706"/>
              <a:ext cx="9334500" cy="6096000"/>
            </a:xfrm>
            <a:prstGeom prst="rect">
              <a:avLst/>
            </a:prstGeom>
            <a:solidFill>
              <a:srgbClr val="16161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8FC2A6A-E742-4B3C-8014-257E484E2DE9}"/>
                </a:ext>
              </a:extLst>
            </p:cNvPr>
            <p:cNvGrpSpPr/>
            <p:nvPr/>
          </p:nvGrpSpPr>
          <p:grpSpPr>
            <a:xfrm>
              <a:off x="759025" y="1616247"/>
              <a:ext cx="8005358" cy="3928918"/>
              <a:chOff x="1404170" y="1932875"/>
              <a:chExt cx="6715068" cy="3295662"/>
            </a:xfrm>
          </p:grpSpPr>
          <p:sp>
            <p:nvSpPr>
              <p:cNvPr id="20" name="Rectangle 19">
                <a:extLst>
                  <a:ext uri="{FF2B5EF4-FFF2-40B4-BE49-F238E27FC236}">
                    <a16:creationId xmlns:a16="http://schemas.microsoft.com/office/drawing/2014/main" id="{7CC2598B-0FF7-428E-B441-F29D1ED79C0D}"/>
                  </a:ext>
                </a:extLst>
              </p:cNvPr>
              <p:cNvSpPr/>
              <p:nvPr/>
            </p:nvSpPr>
            <p:spPr>
              <a:xfrm>
                <a:off x="1404170" y="1932875"/>
                <a:ext cx="6715068" cy="329566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8BEBD17-3419-47CD-87BD-7AEF480229E7}"/>
                  </a:ext>
                </a:extLst>
              </p:cNvPr>
              <p:cNvSpPr/>
              <p:nvPr/>
            </p:nvSpPr>
            <p:spPr>
              <a:xfrm>
                <a:off x="1438524" y="1963397"/>
                <a:ext cx="628849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05B0A-42CF-4BE3-89BE-4E89D7778557}"/>
                  </a:ext>
                </a:extLst>
              </p:cNvPr>
              <p:cNvSpPr/>
              <p:nvPr/>
            </p:nvSpPr>
            <p:spPr>
              <a:xfrm>
                <a:off x="7746262" y="1963397"/>
                <a:ext cx="365760" cy="365760"/>
              </a:xfrm>
              <a:prstGeom prst="rect">
                <a:avLst/>
              </a:prstGeom>
              <a:solidFill>
                <a:schemeClr val="accent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solidFill>
                      <a:schemeClr val="bg1"/>
                    </a:solidFill>
                  </a:rPr>
                  <a:t>X</a:t>
                </a:r>
              </a:p>
            </p:txBody>
          </p:sp>
          <p:sp>
            <p:nvSpPr>
              <p:cNvPr id="25" name="Rectangle 24">
                <a:extLst>
                  <a:ext uri="{FF2B5EF4-FFF2-40B4-BE49-F238E27FC236}">
                    <a16:creationId xmlns:a16="http://schemas.microsoft.com/office/drawing/2014/main" id="{2F0DE78B-1638-435A-A514-18AA6F7BCE86}"/>
                  </a:ext>
                </a:extLst>
              </p:cNvPr>
              <p:cNvSpPr/>
              <p:nvPr/>
            </p:nvSpPr>
            <p:spPr>
              <a:xfrm>
                <a:off x="1470424" y="1989364"/>
                <a:ext cx="3594318" cy="332357"/>
              </a:xfrm>
              <a:prstGeom prst="rect">
                <a:avLst/>
              </a:prstGeom>
            </p:spPr>
            <p:txBody>
              <a:bodyPr wrap="square" anchor="ctr">
                <a:spAutoFit/>
              </a:bodyPr>
              <a:lstStyle/>
              <a:p>
                <a:pPr>
                  <a:spcAft>
                    <a:spcPts val="200"/>
                  </a:spcAft>
                </a:pPr>
                <a:r>
                  <a:rPr lang="en-US" sz="1400" b="1" dirty="0">
                    <a:solidFill>
                      <a:schemeClr val="bg1"/>
                    </a:solidFill>
                    <a:latin typeface="Arial" panose="020B0604020202020204" pitchFamily="34" charset="0"/>
                    <a:ea typeface="Times New Roman" panose="02020603050405020304" pitchFamily="18" charset="0"/>
                    <a:cs typeface="Arial" panose="020B0604020202020204" pitchFamily="34" charset="0"/>
                  </a:rPr>
                  <a:t>Travel</a:t>
                </a:r>
                <a:endParaRPr lang="en-US" sz="14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gr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sp>
        <p:nvSpPr>
          <p:cNvPr id="26" name="TextBox 25">
            <a:extLst>
              <a:ext uri="{FF2B5EF4-FFF2-40B4-BE49-F238E27FC236}">
                <a16:creationId xmlns:a16="http://schemas.microsoft.com/office/drawing/2014/main" id="{80D22D49-5FCB-48F9-8432-27640989051E}"/>
              </a:ext>
            </a:extLst>
          </p:cNvPr>
          <p:cNvSpPr txBox="1"/>
          <p:nvPr/>
        </p:nvSpPr>
        <p:spPr>
          <a:xfrm>
            <a:off x="761038" y="1663554"/>
            <a:ext cx="7544762" cy="711413"/>
          </a:xfrm>
          <a:prstGeom prst="rect">
            <a:avLst/>
          </a:prstGeom>
          <a:noFill/>
        </p:spPr>
        <p:txBody>
          <a:bodyPr wrap="square">
            <a:spAutoFit/>
          </a:bodyPr>
          <a:lstStyle/>
          <a:p>
            <a:pPr marL="0" marR="0">
              <a:lnSpc>
                <a:spcPct val="115000"/>
              </a:lnSpc>
              <a:spcBef>
                <a:spcPts val="0"/>
              </a:spcBef>
              <a:spcAft>
                <a:spcPts val="1000"/>
              </a:spcAft>
            </a:pPr>
            <a:r>
              <a:rPr lang="en-US" sz="1200" dirty="0">
                <a:effectLst/>
                <a:ea typeface="Times New Roman" panose="02020603050405020304" pitchFamily="18" charset="0"/>
                <a:cs typeface="Arial" panose="020B0604020202020204" pitchFamily="34" charset="0"/>
              </a:rPr>
              <a:t>Any sponsored travel provided to either a </a:t>
            </a:r>
            <a:r>
              <a:rPr lang="en-US" sz="1200" i="1" dirty="0">
                <a:effectLst/>
                <a:ea typeface="Times New Roman" panose="02020603050405020304" pitchFamily="18" charset="0"/>
                <a:cs typeface="Arial" panose="020B0604020202020204" pitchFamily="34" charset="0"/>
              </a:rPr>
              <a:t>government employee</a:t>
            </a:r>
            <a:r>
              <a:rPr lang="en-US" sz="1200" dirty="0">
                <a:effectLst/>
                <a:ea typeface="Times New Roman" panose="02020603050405020304" pitchFamily="18" charset="0"/>
                <a:cs typeface="Arial" panose="020B0604020202020204" pitchFamily="34" charset="0"/>
              </a:rPr>
              <a:t> or </a:t>
            </a:r>
            <a:r>
              <a:rPr lang="en-US" sz="1200" dirty="0">
                <a:solidFill>
                  <a:srgbClr val="6C6D72"/>
                </a:solidFill>
                <a:effectLst/>
                <a:ea typeface="Times New Roman" panose="02020603050405020304" pitchFamily="18" charset="0"/>
                <a:cs typeface="Arial" panose="020B0604020202020204" pitchFamily="34" charset="0"/>
              </a:rPr>
              <a:t>State-Owned Entity</a:t>
            </a:r>
            <a:r>
              <a:rPr lang="en-US" sz="1200" i="1" dirty="0">
                <a:solidFill>
                  <a:srgbClr val="6C6D72"/>
                </a:solidFill>
                <a:effectLst/>
                <a:ea typeface="Times New Roman" panose="02020603050405020304" pitchFamily="18" charset="0"/>
                <a:cs typeface="Arial" panose="020B0604020202020204" pitchFamily="34" charset="0"/>
              </a:rPr>
              <a:t> </a:t>
            </a:r>
            <a:r>
              <a:rPr lang="en-US" sz="1200" dirty="0">
                <a:solidFill>
                  <a:srgbClr val="6C6D72"/>
                </a:solidFill>
                <a:effectLst/>
                <a:ea typeface="Times New Roman" panose="02020603050405020304" pitchFamily="18" charset="0"/>
                <a:cs typeface="Arial" panose="020B0604020202020204" pitchFamily="34" charset="0"/>
              </a:rPr>
              <a:t>must first be </a:t>
            </a:r>
            <a:br>
              <a:rPr lang="en-US" sz="1200" dirty="0">
                <a:solidFill>
                  <a:srgbClr val="6C6D72"/>
                </a:solidFill>
                <a:effectLst/>
                <a:ea typeface="Times New Roman" panose="02020603050405020304" pitchFamily="18" charset="0"/>
                <a:cs typeface="Arial" panose="020B0604020202020204" pitchFamily="34" charset="0"/>
              </a:rPr>
            </a:br>
            <a:r>
              <a:rPr lang="en-US" sz="1200" dirty="0">
                <a:solidFill>
                  <a:srgbClr val="6C6D72"/>
                </a:solidFill>
                <a:effectLst/>
                <a:ea typeface="Times New Roman" panose="02020603050405020304" pitchFamily="18" charset="0"/>
                <a:cs typeface="Arial" panose="020B0604020202020204" pitchFamily="34" charset="0"/>
              </a:rPr>
              <a:t>pre-approved by the Compliance Department followed by management approvals. For additional information, refer to the </a:t>
            </a:r>
            <a:r>
              <a:rPr lang="en-US" sz="1200" u="sng" dirty="0">
                <a:effectLst/>
                <a:ea typeface="Times New Roman" panose="02020603050405020304" pitchFamily="18" charset="0"/>
                <a:cs typeface="Arial" panose="020B0604020202020204" pitchFamily="34" charset="0"/>
                <a:hlinkClick r:id="rId2">
                  <a:extLst>
                    <a:ext uri="{A12FA001-AC4F-418D-AE19-62706E023703}">
                      <ahyp:hlinkClr xmlns:ahyp="http://schemas.microsoft.com/office/drawing/2018/hyperlinkcolor" val="tx"/>
                    </a:ext>
                  </a:extLst>
                </a:hlinkClick>
              </a:rPr>
              <a:t>Sponsored Employee Travel Policy Statement, Q&amp;A and Approval Form</a:t>
            </a:r>
            <a:r>
              <a:rPr lang="en-US" sz="1200" dirty="0">
                <a:effectLst/>
                <a:ea typeface="Times New Roman" panose="02020603050405020304" pitchFamily="18" charset="0"/>
                <a:cs typeface="Arial" panose="020B0604020202020204" pitchFamily="34" charset="0"/>
              </a:rPr>
              <a:t>. </a:t>
            </a: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57044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grpSp>
        <p:nvGrpSpPr>
          <p:cNvPr id="7" name="Group 6">
            <a:extLst>
              <a:ext uri="{FF2B5EF4-FFF2-40B4-BE49-F238E27FC236}">
                <a16:creationId xmlns:a16="http://schemas.microsoft.com/office/drawing/2014/main" id="{16A917BB-7687-493C-BF50-595236BD057C}"/>
              </a:ext>
            </a:extLst>
          </p:cNvPr>
          <p:cNvGrpSpPr/>
          <p:nvPr/>
        </p:nvGrpSpPr>
        <p:grpSpPr>
          <a:xfrm>
            <a:off x="0" y="365353"/>
            <a:ext cx="9144000" cy="4735284"/>
            <a:chOff x="94454" y="532706"/>
            <a:chExt cx="9334500" cy="6096000"/>
          </a:xfrm>
        </p:grpSpPr>
        <p:sp>
          <p:nvSpPr>
            <p:cNvPr id="18" name="Rectangle 17">
              <a:extLst>
                <a:ext uri="{FF2B5EF4-FFF2-40B4-BE49-F238E27FC236}">
                  <a16:creationId xmlns:a16="http://schemas.microsoft.com/office/drawing/2014/main" id="{50256FBB-D94C-4EB3-AD7A-D9CEAD77E302}"/>
                </a:ext>
              </a:extLst>
            </p:cNvPr>
            <p:cNvSpPr/>
            <p:nvPr/>
          </p:nvSpPr>
          <p:spPr>
            <a:xfrm>
              <a:off x="94454" y="532706"/>
              <a:ext cx="9334500" cy="6096000"/>
            </a:xfrm>
            <a:prstGeom prst="rect">
              <a:avLst/>
            </a:prstGeom>
            <a:solidFill>
              <a:srgbClr val="16161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8FC2A6A-E742-4B3C-8014-257E484E2DE9}"/>
                </a:ext>
              </a:extLst>
            </p:cNvPr>
            <p:cNvGrpSpPr/>
            <p:nvPr/>
          </p:nvGrpSpPr>
          <p:grpSpPr>
            <a:xfrm>
              <a:off x="759025" y="1616247"/>
              <a:ext cx="8005358" cy="3928918"/>
              <a:chOff x="1404170" y="1932875"/>
              <a:chExt cx="6715068" cy="3295662"/>
            </a:xfrm>
          </p:grpSpPr>
          <p:sp>
            <p:nvSpPr>
              <p:cNvPr id="20" name="Rectangle 19">
                <a:extLst>
                  <a:ext uri="{FF2B5EF4-FFF2-40B4-BE49-F238E27FC236}">
                    <a16:creationId xmlns:a16="http://schemas.microsoft.com/office/drawing/2014/main" id="{7CC2598B-0FF7-428E-B441-F29D1ED79C0D}"/>
                  </a:ext>
                </a:extLst>
              </p:cNvPr>
              <p:cNvSpPr/>
              <p:nvPr/>
            </p:nvSpPr>
            <p:spPr>
              <a:xfrm>
                <a:off x="1404170" y="1932875"/>
                <a:ext cx="6715068" cy="329566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8BEBD17-3419-47CD-87BD-7AEF480229E7}"/>
                  </a:ext>
                </a:extLst>
              </p:cNvPr>
              <p:cNvSpPr/>
              <p:nvPr/>
            </p:nvSpPr>
            <p:spPr>
              <a:xfrm>
                <a:off x="1438524" y="1963397"/>
                <a:ext cx="628849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05B0A-42CF-4BE3-89BE-4E89D7778557}"/>
                  </a:ext>
                </a:extLst>
              </p:cNvPr>
              <p:cNvSpPr/>
              <p:nvPr/>
            </p:nvSpPr>
            <p:spPr>
              <a:xfrm>
                <a:off x="7746262" y="1963397"/>
                <a:ext cx="365760" cy="365760"/>
              </a:xfrm>
              <a:prstGeom prst="rect">
                <a:avLst/>
              </a:prstGeom>
              <a:solidFill>
                <a:schemeClr val="accent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solidFill>
                      <a:schemeClr val="bg1"/>
                    </a:solidFill>
                  </a:rPr>
                  <a:t>X</a:t>
                </a:r>
              </a:p>
            </p:txBody>
          </p:sp>
          <p:sp>
            <p:nvSpPr>
              <p:cNvPr id="25" name="Rectangle 24">
                <a:extLst>
                  <a:ext uri="{FF2B5EF4-FFF2-40B4-BE49-F238E27FC236}">
                    <a16:creationId xmlns:a16="http://schemas.microsoft.com/office/drawing/2014/main" id="{2F0DE78B-1638-435A-A514-18AA6F7BCE86}"/>
                  </a:ext>
                </a:extLst>
              </p:cNvPr>
              <p:cNvSpPr/>
              <p:nvPr/>
            </p:nvSpPr>
            <p:spPr>
              <a:xfrm>
                <a:off x="1470424" y="1989364"/>
                <a:ext cx="3594318" cy="332357"/>
              </a:xfrm>
              <a:prstGeom prst="rect">
                <a:avLst/>
              </a:prstGeom>
            </p:spPr>
            <p:txBody>
              <a:bodyPr wrap="square" anchor="ctr">
                <a:spAutoFit/>
              </a:bodyPr>
              <a:lstStyle/>
              <a:p>
                <a:pPr>
                  <a:spcAft>
                    <a:spcPts val="200"/>
                  </a:spcAft>
                </a:pPr>
                <a:r>
                  <a:rPr lang="en-US" sz="1400" b="1" dirty="0">
                    <a:solidFill>
                      <a:schemeClr val="bg1"/>
                    </a:solidFill>
                    <a:latin typeface="Arial" panose="020B0604020202020204" pitchFamily="34" charset="0"/>
                    <a:ea typeface="Times New Roman" panose="02020603050405020304" pitchFamily="18" charset="0"/>
                    <a:cs typeface="Arial" panose="020B0604020202020204" pitchFamily="34" charset="0"/>
                  </a:rPr>
                  <a:t>Meals</a:t>
                </a:r>
                <a:endParaRPr lang="en-US" sz="14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gr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sp>
        <p:nvSpPr>
          <p:cNvPr id="26" name="TextBox 25">
            <a:extLst>
              <a:ext uri="{FF2B5EF4-FFF2-40B4-BE49-F238E27FC236}">
                <a16:creationId xmlns:a16="http://schemas.microsoft.com/office/drawing/2014/main" id="{80D22D49-5FCB-48F9-8432-27640989051E}"/>
              </a:ext>
            </a:extLst>
          </p:cNvPr>
          <p:cNvSpPr txBox="1"/>
          <p:nvPr/>
        </p:nvSpPr>
        <p:spPr>
          <a:xfrm>
            <a:off x="761038" y="1663554"/>
            <a:ext cx="7544762" cy="2113848"/>
          </a:xfrm>
          <a:prstGeom prst="rect">
            <a:avLst/>
          </a:prstGeom>
          <a:noFill/>
        </p:spPr>
        <p:txBody>
          <a:bodyPr wrap="square">
            <a:spAutoFit/>
          </a:bodyPr>
          <a:lstStyle/>
          <a:p>
            <a:pPr marL="0" marR="0">
              <a:lnSpc>
                <a:spcPct val="115000"/>
              </a:lnSpc>
              <a:spcBef>
                <a:spcPts val="0"/>
              </a:spcBef>
              <a:spcAft>
                <a:spcPts val="1000"/>
              </a:spcAft>
            </a:pPr>
            <a:r>
              <a:rPr lang="en-US" sz="1200" dirty="0">
                <a:effectLst/>
                <a:ea typeface="Times New Roman" panose="02020603050405020304" pitchFamily="18" charset="0"/>
                <a:cs typeface="Arial" panose="020B0604020202020204" pitchFamily="34" charset="0"/>
              </a:rPr>
              <a:t>Gifts and meals of nominal value for government employees are acceptable only if directly related to a non-corrupt business purpose and not to influence a specific business decision. Such gifts and meals must also comply with local law, Ecolab’s Global Travel and Expense Policy, Ecolab’s Code of Conduct and, in any event, have only nominal value in the context of the local economy, and not be used to improperly influence a business decision.</a:t>
            </a:r>
          </a:p>
          <a:p>
            <a:pPr marL="0" marR="0">
              <a:lnSpc>
                <a:spcPct val="115000"/>
              </a:lnSpc>
              <a:spcBef>
                <a:spcPts val="0"/>
              </a:spcBef>
              <a:spcAft>
                <a:spcPts val="1000"/>
              </a:spcAft>
            </a:pPr>
            <a:r>
              <a:rPr lang="en-US" sz="1200" dirty="0">
                <a:effectLst/>
                <a:ea typeface="Calibri" panose="020F0502020204030204" pitchFamily="34" charset="0"/>
                <a:cs typeface="Arial" panose="020B0604020202020204" pitchFamily="34" charset="0"/>
              </a:rPr>
              <a:t>Other than a working meal of customary and nominal value, </a:t>
            </a:r>
            <a:r>
              <a:rPr lang="en-US" sz="1200" b="1" dirty="0">
                <a:effectLst/>
                <a:ea typeface="Calibri" panose="020F0502020204030204" pitchFamily="34" charset="0"/>
                <a:cs typeface="Arial" panose="020B0604020202020204" pitchFamily="34" charset="0"/>
              </a:rPr>
              <a:t>Global Supply Chain associates</a:t>
            </a:r>
            <a:r>
              <a:rPr lang="en-US" sz="1200" dirty="0">
                <a:effectLst/>
                <a:ea typeface="Calibri" panose="020F0502020204030204" pitchFamily="34" charset="0"/>
                <a:cs typeface="Arial" panose="020B0604020202020204" pitchFamily="34" charset="0"/>
              </a:rPr>
              <a:t> cannot give or receive supplier entertainment or hospitality, refer to </a:t>
            </a:r>
            <a:r>
              <a:rPr lang="en-US" sz="1200" u="sng" dirty="0">
                <a:effectLs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Global Procurement Policies</a:t>
            </a:r>
            <a:r>
              <a:rPr lang="en-US" sz="1200" u="sng" dirty="0">
                <a:effectLst/>
                <a:ea typeface="Calibri" panose="020F0502020204030204" pitchFamily="34" charset="0"/>
                <a:cs typeface="Arial" panose="020B0604020202020204" pitchFamily="34" charset="0"/>
              </a:rPr>
              <a:t>. </a:t>
            </a:r>
            <a:r>
              <a:rPr lang="en-US" sz="1200" strike="sngStrike" dirty="0">
                <a:solidFill>
                  <a:srgbClr val="FF0000"/>
                </a:solidFill>
                <a:effectLst/>
                <a:ea typeface="Calibri" panose="020F0502020204030204" pitchFamily="34" charset="0"/>
                <a:cs typeface="Arial" panose="020B0604020202020204" pitchFamily="34" charset="0"/>
              </a:rPr>
              <a:t>, and </a:t>
            </a:r>
            <a:r>
              <a:rPr lang="en-US" sz="1200" u="sng" strike="sngStrike" dirty="0">
                <a:solidFill>
                  <a:srgbClr val="FF0000"/>
                </a:solidFill>
                <a:effectLs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Global Gifts and Entertainment Policy for Global Supply Chain</a:t>
            </a:r>
            <a:r>
              <a:rPr lang="en-US" sz="1200" strike="sngStrike" dirty="0">
                <a:solidFill>
                  <a:srgbClr val="FF0000"/>
                </a:solidFill>
                <a:effectLst/>
                <a:ea typeface="Calibri" panose="020F0502020204030204" pitchFamily="34" charset="0"/>
                <a:cs typeface="Arial" panose="020B0604020202020204" pitchFamily="34" charset="0"/>
              </a:rPr>
              <a:t>.</a:t>
            </a:r>
            <a:r>
              <a:rPr lang="en-US" sz="1200" dirty="0">
                <a:effectLst/>
                <a:ea typeface="Calibri" panose="020F0502020204030204" pitchFamily="34" charset="0"/>
                <a:cs typeface="Arial" panose="020B0604020202020204" pitchFamily="34" charset="0"/>
              </a:rPr>
              <a:t> Meals while conducting business provided to suppliers can be expensed if they meet policy requirements.</a:t>
            </a:r>
            <a:r>
              <a:rPr lang="en-US" sz="1200" i="1" dirty="0">
                <a:effectLst/>
                <a:ea typeface="Calibri" panose="020F0502020204030204" pitchFamily="34" charset="0"/>
                <a:cs typeface="Arial" panose="020B0604020202020204" pitchFamily="34" charset="0"/>
              </a:rPr>
              <a:t> </a:t>
            </a: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82526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grpSp>
        <p:nvGrpSpPr>
          <p:cNvPr id="7" name="Group 6">
            <a:extLst>
              <a:ext uri="{FF2B5EF4-FFF2-40B4-BE49-F238E27FC236}">
                <a16:creationId xmlns:a16="http://schemas.microsoft.com/office/drawing/2014/main" id="{16A917BB-7687-493C-BF50-595236BD057C}"/>
              </a:ext>
            </a:extLst>
          </p:cNvPr>
          <p:cNvGrpSpPr/>
          <p:nvPr/>
        </p:nvGrpSpPr>
        <p:grpSpPr>
          <a:xfrm>
            <a:off x="0" y="365353"/>
            <a:ext cx="9144000" cy="4735284"/>
            <a:chOff x="94454" y="532706"/>
            <a:chExt cx="9334500" cy="6096000"/>
          </a:xfrm>
        </p:grpSpPr>
        <p:sp>
          <p:nvSpPr>
            <p:cNvPr id="18" name="Rectangle 17">
              <a:extLst>
                <a:ext uri="{FF2B5EF4-FFF2-40B4-BE49-F238E27FC236}">
                  <a16:creationId xmlns:a16="http://schemas.microsoft.com/office/drawing/2014/main" id="{50256FBB-D94C-4EB3-AD7A-D9CEAD77E302}"/>
                </a:ext>
              </a:extLst>
            </p:cNvPr>
            <p:cNvSpPr/>
            <p:nvPr/>
          </p:nvSpPr>
          <p:spPr>
            <a:xfrm>
              <a:off x="94454" y="532706"/>
              <a:ext cx="9334500" cy="6096000"/>
            </a:xfrm>
            <a:prstGeom prst="rect">
              <a:avLst/>
            </a:prstGeom>
            <a:solidFill>
              <a:srgbClr val="161616">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18FC2A6A-E742-4B3C-8014-257E484E2DE9}"/>
                </a:ext>
              </a:extLst>
            </p:cNvPr>
            <p:cNvGrpSpPr/>
            <p:nvPr/>
          </p:nvGrpSpPr>
          <p:grpSpPr>
            <a:xfrm>
              <a:off x="759025" y="1616247"/>
              <a:ext cx="8005358" cy="3928918"/>
              <a:chOff x="1404170" y="1932875"/>
              <a:chExt cx="6715068" cy="3295662"/>
            </a:xfrm>
          </p:grpSpPr>
          <p:sp>
            <p:nvSpPr>
              <p:cNvPr id="20" name="Rectangle 19">
                <a:extLst>
                  <a:ext uri="{FF2B5EF4-FFF2-40B4-BE49-F238E27FC236}">
                    <a16:creationId xmlns:a16="http://schemas.microsoft.com/office/drawing/2014/main" id="{7CC2598B-0FF7-428E-B441-F29D1ED79C0D}"/>
                  </a:ext>
                </a:extLst>
              </p:cNvPr>
              <p:cNvSpPr/>
              <p:nvPr/>
            </p:nvSpPr>
            <p:spPr>
              <a:xfrm>
                <a:off x="1404170" y="1932875"/>
                <a:ext cx="6715068" cy="3295662"/>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E8BEBD17-3419-47CD-87BD-7AEF480229E7}"/>
                  </a:ext>
                </a:extLst>
              </p:cNvPr>
              <p:cNvSpPr/>
              <p:nvPr/>
            </p:nvSpPr>
            <p:spPr>
              <a:xfrm>
                <a:off x="1438524" y="1963397"/>
                <a:ext cx="6288490" cy="3657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2605B0A-42CF-4BE3-89BE-4E89D7778557}"/>
                  </a:ext>
                </a:extLst>
              </p:cNvPr>
              <p:cNvSpPr/>
              <p:nvPr/>
            </p:nvSpPr>
            <p:spPr>
              <a:xfrm>
                <a:off x="7746262" y="1963397"/>
                <a:ext cx="365760" cy="365760"/>
              </a:xfrm>
              <a:prstGeom prst="rect">
                <a:avLst/>
              </a:prstGeom>
              <a:solidFill>
                <a:schemeClr val="accent4"/>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solidFill>
                      <a:schemeClr val="bg1"/>
                    </a:solidFill>
                  </a:rPr>
                  <a:t>X</a:t>
                </a:r>
              </a:p>
            </p:txBody>
          </p:sp>
          <p:sp>
            <p:nvSpPr>
              <p:cNvPr id="25" name="Rectangle 24">
                <a:extLst>
                  <a:ext uri="{FF2B5EF4-FFF2-40B4-BE49-F238E27FC236}">
                    <a16:creationId xmlns:a16="http://schemas.microsoft.com/office/drawing/2014/main" id="{2F0DE78B-1638-435A-A514-18AA6F7BCE86}"/>
                  </a:ext>
                </a:extLst>
              </p:cNvPr>
              <p:cNvSpPr/>
              <p:nvPr/>
            </p:nvSpPr>
            <p:spPr>
              <a:xfrm>
                <a:off x="1470424" y="1989364"/>
                <a:ext cx="3594318" cy="332357"/>
              </a:xfrm>
              <a:prstGeom prst="rect">
                <a:avLst/>
              </a:prstGeom>
            </p:spPr>
            <p:txBody>
              <a:bodyPr wrap="square" anchor="ctr">
                <a:spAutoFit/>
              </a:bodyPr>
              <a:lstStyle/>
              <a:p>
                <a:pPr>
                  <a:spcAft>
                    <a:spcPts val="200"/>
                  </a:spcAft>
                </a:pPr>
                <a:r>
                  <a:rPr lang="en-US" sz="1400" b="1" dirty="0">
                    <a:solidFill>
                      <a:schemeClr val="bg1"/>
                    </a:solidFill>
                    <a:latin typeface="Arial" panose="020B0604020202020204" pitchFamily="34" charset="0"/>
                    <a:ea typeface="Times New Roman" panose="02020603050405020304" pitchFamily="18" charset="0"/>
                    <a:cs typeface="Arial" panose="020B0604020202020204" pitchFamily="34" charset="0"/>
                  </a:rPr>
                  <a:t>Entertainment</a:t>
                </a:r>
                <a:endParaRPr lang="en-US" sz="14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gr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sp>
        <p:nvSpPr>
          <p:cNvPr id="5" name="TextBox 4">
            <a:extLst>
              <a:ext uri="{FF2B5EF4-FFF2-40B4-BE49-F238E27FC236}">
                <a16:creationId xmlns:a16="http://schemas.microsoft.com/office/drawing/2014/main" id="{D406F7B6-2844-4173-BC90-7A8DBCF6A137}"/>
              </a:ext>
            </a:extLst>
          </p:cNvPr>
          <p:cNvSpPr txBox="1"/>
          <p:nvPr/>
        </p:nvSpPr>
        <p:spPr>
          <a:xfrm>
            <a:off x="761038" y="1663554"/>
            <a:ext cx="7544762" cy="2502288"/>
          </a:xfrm>
          <a:prstGeom prst="rect">
            <a:avLst/>
          </a:prstGeom>
          <a:noFill/>
        </p:spPr>
        <p:txBody>
          <a:bodyPr wrap="square">
            <a:spAutoFit/>
          </a:bodyPr>
          <a:lstStyle/>
          <a:p>
            <a:pPr marL="0" marR="0">
              <a:lnSpc>
                <a:spcPct val="115000"/>
              </a:lnSpc>
              <a:spcBef>
                <a:spcPts val="0"/>
              </a:spcBef>
              <a:spcAft>
                <a:spcPts val="1000"/>
              </a:spcAft>
            </a:pPr>
            <a:r>
              <a:rPr lang="en-US" sz="1200" dirty="0">
                <a:effectLst/>
                <a:ea typeface="MS Mincho" panose="02020609040205080304" pitchFamily="49" charset="-128"/>
                <a:cs typeface="Arial" panose="020B0604020202020204" pitchFamily="34" charset="0"/>
              </a:rPr>
              <a:t>If providing entertainment or hospitality:</a:t>
            </a:r>
            <a:endParaRPr lang="en-US" sz="1200" dirty="0">
              <a:effectLst/>
              <a:ea typeface="Calibri" panose="020F0502020204030204" pitchFamily="34" charset="0"/>
              <a:cs typeface="Times New Roman" panose="02020603050405020304" pitchFamily="18" charset="0"/>
            </a:endParaRPr>
          </a:p>
          <a:p>
            <a:pPr marL="342900" marR="0" lvl="0" indent="-342900">
              <a:lnSpc>
                <a:spcPct val="115000"/>
              </a:lnSpc>
              <a:spcBef>
                <a:spcPts val="0"/>
              </a:spcBef>
              <a:spcAft>
                <a:spcPts val="600"/>
              </a:spcAft>
              <a:buClr>
                <a:schemeClr val="tx2"/>
              </a:buClr>
              <a:buFont typeface="Wingdings" panose="05000000000000000000" pitchFamily="2" charset="2"/>
              <a:buChar char="§"/>
            </a:pPr>
            <a:r>
              <a:rPr lang="en-US" sz="1200" dirty="0">
                <a:effectLst/>
                <a:ea typeface="MS Mincho" panose="02020609040205080304" pitchFamily="49" charset="-128"/>
                <a:cs typeface="Arial" panose="020B0604020202020204" pitchFamily="34" charset="0"/>
              </a:rPr>
              <a:t>It must not consist primarily of sightseeing, entertainment, and leisure</a:t>
            </a:r>
            <a:endParaRPr lang="en-US" sz="1200" dirty="0">
              <a:effectLst/>
              <a:ea typeface="MS Mincho" panose="02020609040205080304" pitchFamily="49" charset="-128"/>
              <a:cs typeface="Equinor"/>
            </a:endParaRPr>
          </a:p>
          <a:p>
            <a:pPr marL="342900" marR="0" lvl="0" indent="-342900">
              <a:lnSpc>
                <a:spcPct val="115000"/>
              </a:lnSpc>
              <a:spcBef>
                <a:spcPts val="0"/>
              </a:spcBef>
              <a:spcAft>
                <a:spcPts val="600"/>
              </a:spcAft>
              <a:buClr>
                <a:schemeClr val="tx2"/>
              </a:buClr>
              <a:buFont typeface="Wingdings" panose="05000000000000000000" pitchFamily="2" charset="2"/>
              <a:buChar char="§"/>
            </a:pPr>
            <a:r>
              <a:rPr lang="en-US" sz="1200" dirty="0">
                <a:effectLst/>
                <a:ea typeface="MS Mincho" panose="02020609040205080304" pitchFamily="49" charset="-128"/>
                <a:cs typeface="Arial" panose="020B0604020202020204" pitchFamily="34" charset="0"/>
              </a:rPr>
              <a:t>It must not be lavish or extravagant under local standards</a:t>
            </a:r>
            <a:endParaRPr lang="en-US" sz="1200" dirty="0">
              <a:effectLst/>
              <a:ea typeface="MS Mincho" panose="02020609040205080304" pitchFamily="49" charset="-128"/>
              <a:cs typeface="Equinor"/>
            </a:endParaRPr>
          </a:p>
          <a:p>
            <a:pPr marL="342900" marR="0" lvl="0" indent="-342900">
              <a:lnSpc>
                <a:spcPct val="115000"/>
              </a:lnSpc>
              <a:spcBef>
                <a:spcPts val="0"/>
              </a:spcBef>
              <a:spcAft>
                <a:spcPts val="600"/>
              </a:spcAft>
              <a:buClr>
                <a:schemeClr val="tx2"/>
              </a:buClr>
              <a:buFont typeface="Wingdings" panose="05000000000000000000" pitchFamily="2" charset="2"/>
              <a:buChar char="§"/>
            </a:pPr>
            <a:r>
              <a:rPr lang="en-US" sz="1200" dirty="0">
                <a:effectLst/>
                <a:ea typeface="MS Mincho" panose="02020609040205080304" pitchFamily="49" charset="-128"/>
                <a:cs typeface="Arial" panose="020B0604020202020204" pitchFamily="34" charset="0"/>
              </a:rPr>
              <a:t>It should not include cash or cash equivalents (e.g. gift cards/vouchers) </a:t>
            </a:r>
            <a:endParaRPr lang="en-US" sz="1200" dirty="0">
              <a:effectLst/>
              <a:ea typeface="MS Mincho" panose="02020609040205080304" pitchFamily="49" charset="-128"/>
              <a:cs typeface="Equinor"/>
            </a:endParaRPr>
          </a:p>
          <a:p>
            <a:pPr marL="342900" marR="0" lvl="0" indent="-342900">
              <a:lnSpc>
                <a:spcPct val="115000"/>
              </a:lnSpc>
              <a:spcBef>
                <a:spcPts val="0"/>
              </a:spcBef>
              <a:spcAft>
                <a:spcPts val="600"/>
              </a:spcAft>
              <a:buClr>
                <a:schemeClr val="tx2"/>
              </a:buClr>
              <a:buFont typeface="Wingdings" panose="05000000000000000000" pitchFamily="2" charset="2"/>
              <a:buChar char="§"/>
            </a:pPr>
            <a:r>
              <a:rPr lang="en-US" sz="1200" dirty="0">
                <a:effectLst/>
                <a:ea typeface="MS Mincho" panose="02020609040205080304" pitchFamily="49" charset="-128"/>
                <a:cs typeface="Arial" panose="020B0604020202020204" pitchFamily="34" charset="0"/>
              </a:rPr>
              <a:t>Contractual rebates, financial incentives, or similar refunds are not to be considered gifts and should not be utilized in a way that may be perceived as such </a:t>
            </a:r>
            <a:endParaRPr lang="en-US" sz="1200" dirty="0">
              <a:effectLst/>
              <a:ea typeface="MS Mincho" panose="02020609040205080304" pitchFamily="49" charset="-128"/>
              <a:cs typeface="Equinor"/>
            </a:endParaRPr>
          </a:p>
          <a:p>
            <a:pPr marL="342900" marR="0" lvl="0" indent="-342900">
              <a:lnSpc>
                <a:spcPct val="115000"/>
              </a:lnSpc>
              <a:spcBef>
                <a:spcPts val="0"/>
              </a:spcBef>
              <a:spcAft>
                <a:spcPts val="600"/>
              </a:spcAft>
              <a:buClr>
                <a:schemeClr val="tx2"/>
              </a:buClr>
              <a:buFont typeface="Wingdings" panose="05000000000000000000" pitchFamily="2" charset="2"/>
              <a:buChar char="§"/>
            </a:pPr>
            <a:r>
              <a:rPr lang="en-US" sz="1200" dirty="0">
                <a:effectLst/>
                <a:ea typeface="MS Mincho" panose="02020609040205080304" pitchFamily="49" charset="-128"/>
                <a:cs typeface="Arial" panose="020B0604020202020204" pitchFamily="34" charset="0"/>
              </a:rPr>
              <a:t>Include documentation of the business purpose and retain the documentation records </a:t>
            </a:r>
            <a:endParaRPr lang="en-US" sz="1200" dirty="0">
              <a:effectLst/>
              <a:ea typeface="MS Mincho" panose="02020609040205080304" pitchFamily="49" charset="-128"/>
              <a:cs typeface="Equinor"/>
            </a:endParaRPr>
          </a:p>
          <a:p>
            <a:pPr marL="0" marR="0">
              <a:lnSpc>
                <a:spcPct val="115000"/>
              </a:lnSpc>
              <a:spcBef>
                <a:spcPts val="0"/>
              </a:spcBef>
              <a:spcAft>
                <a:spcPts val="1000"/>
              </a:spcAft>
            </a:pPr>
            <a:r>
              <a:rPr lang="en-US" sz="1200" dirty="0">
                <a:effectLst/>
                <a:ea typeface="Calibri" panose="020F0502020204030204" pitchFamily="34" charset="0"/>
                <a:cs typeface="Arial" panose="020B0604020202020204" pitchFamily="34" charset="0"/>
              </a:rPr>
              <a:t>To assist in making decisions that are focused on doing business with the highest standards of ethics and integrity, you may also refer to the Global </a:t>
            </a:r>
            <a:r>
              <a:rPr lang="en-US" sz="1200" u="sng" dirty="0">
                <a:effectLs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Gifts &amp; Entertainment Guide</a:t>
            </a:r>
            <a:r>
              <a:rPr lang="en-US" sz="1200" dirty="0">
                <a:effectLst/>
                <a:ea typeface="Calibri" panose="020F0502020204030204" pitchFamily="34" charset="0"/>
                <a:cs typeface="Arial" panose="020B0604020202020204" pitchFamily="34" charset="0"/>
              </a:rPr>
              <a:t>.</a:t>
            </a:r>
            <a:endParaRPr lang="en-US" sz="12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153657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F4517-A453-4391-9BDB-C8E7C55CB2B1}"/>
              </a:ext>
            </a:extLst>
          </p:cNvPr>
          <p:cNvSpPr>
            <a:spLocks noGrp="1"/>
          </p:cNvSpPr>
          <p:nvPr>
            <p:ph type="title"/>
          </p:nvPr>
        </p:nvSpPr>
        <p:spPr/>
        <p:txBody>
          <a:bodyPr/>
          <a:lstStyle/>
          <a:p>
            <a:r>
              <a:rPr lang="en-US" dirty="0"/>
              <a:t>Gifts, Travel, Meals, Entertainment</a:t>
            </a:r>
          </a:p>
        </p:txBody>
      </p:sp>
      <p:sp>
        <p:nvSpPr>
          <p:cNvPr id="3" name="Content Placeholder 2">
            <a:extLst>
              <a:ext uri="{FF2B5EF4-FFF2-40B4-BE49-F238E27FC236}">
                <a16:creationId xmlns:a16="http://schemas.microsoft.com/office/drawing/2014/main" id="{A32F1EE4-6086-418A-9337-11A17AC24540}"/>
              </a:ext>
            </a:extLst>
          </p:cNvPr>
          <p:cNvSpPr>
            <a:spLocks noGrp="1"/>
          </p:cNvSpPr>
          <p:nvPr>
            <p:ph sz="quarter" idx="12"/>
          </p:nvPr>
        </p:nvSpPr>
        <p:spPr/>
        <p:txBody>
          <a:bodyPr/>
          <a:lstStyle/>
          <a:p>
            <a:r>
              <a:rPr lang="en-US" dirty="0"/>
              <a:t>Anything either given or received, must be related to a legitimate business purpose and be reasonable and not extravagant in value, quantity, or frequency. A legitimate business purpose can be related to a promotion, demonstration or explanation of Ecolab’s products, programs and services, or the execution or performance of a contract with the government, governmental agency or private business. Any gift, sponsored travel, meal, entertainment, hospitality or any other thing of value should be given only for an appropriate purpose. </a:t>
            </a:r>
          </a:p>
        </p:txBody>
      </p:sp>
      <p:sp>
        <p:nvSpPr>
          <p:cNvPr id="4" name="Footer Placeholder 3">
            <a:extLst>
              <a:ext uri="{FF2B5EF4-FFF2-40B4-BE49-F238E27FC236}">
                <a16:creationId xmlns:a16="http://schemas.microsoft.com/office/drawing/2014/main" id="{9AF6FE69-0328-4287-9FAF-AEE27FA830A0}"/>
              </a:ext>
            </a:extLst>
          </p:cNvPr>
          <p:cNvSpPr>
            <a:spLocks noGrp="1"/>
          </p:cNvSpPr>
          <p:nvPr>
            <p:ph type="ftr" sz="quarter" idx="3"/>
          </p:nvPr>
        </p:nvSpPr>
        <p:spPr/>
        <p:txBody>
          <a:bodyPr/>
          <a:lstStyle/>
          <a:p>
            <a:r>
              <a:rPr lang="en-IN" dirty="0"/>
              <a:t>Click each image to learn in detail.</a:t>
            </a:r>
          </a:p>
        </p:txBody>
      </p:sp>
      <p:grpSp>
        <p:nvGrpSpPr>
          <p:cNvPr id="16" name="Group 15">
            <a:extLst>
              <a:ext uri="{FF2B5EF4-FFF2-40B4-BE49-F238E27FC236}">
                <a16:creationId xmlns:a16="http://schemas.microsoft.com/office/drawing/2014/main" id="{538783BE-7BEB-4561-93AF-80B60CCA75B6}"/>
              </a:ext>
            </a:extLst>
          </p:cNvPr>
          <p:cNvGrpSpPr/>
          <p:nvPr/>
        </p:nvGrpSpPr>
        <p:grpSpPr>
          <a:xfrm>
            <a:off x="0" y="1824037"/>
            <a:ext cx="9144000" cy="2514601"/>
            <a:chOff x="0" y="1824037"/>
            <a:chExt cx="9144000" cy="2514601"/>
          </a:xfrm>
        </p:grpSpPr>
        <p:sp>
          <p:nvSpPr>
            <p:cNvPr id="18" name="Rectangle 17">
              <a:extLst>
                <a:ext uri="{FF2B5EF4-FFF2-40B4-BE49-F238E27FC236}">
                  <a16:creationId xmlns:a16="http://schemas.microsoft.com/office/drawing/2014/main" id="{3139259C-EEC0-4FFB-9EC6-91D7887E7886}"/>
                </a:ext>
              </a:extLst>
            </p:cNvPr>
            <p:cNvSpPr/>
            <p:nvPr/>
          </p:nvSpPr>
          <p:spPr>
            <a:xfrm>
              <a:off x="0" y="2708558"/>
              <a:ext cx="9144000" cy="163008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9" name="TextBox 4">
              <a:extLst>
                <a:ext uri="{FF2B5EF4-FFF2-40B4-BE49-F238E27FC236}">
                  <a16:creationId xmlns:a16="http://schemas.microsoft.com/office/drawing/2014/main" id="{348DF047-F939-4400-BEDB-AB31AB9CC5C0}"/>
                </a:ext>
              </a:extLst>
            </p:cNvPr>
            <p:cNvSpPr txBox="1">
              <a:spLocks noChangeArrowheads="1"/>
            </p:cNvSpPr>
            <p:nvPr/>
          </p:nvSpPr>
          <p:spPr bwMode="auto">
            <a:xfrm>
              <a:off x="127070"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Gifts</a:t>
              </a:r>
              <a:endParaRPr lang="en-US" sz="1400" dirty="0">
                <a:solidFill>
                  <a:schemeClr val="bg1"/>
                </a:solidFill>
                <a:latin typeface="Arial"/>
                <a:ea typeface="Arial" charset="0"/>
                <a:cs typeface="Arial"/>
              </a:endParaRPr>
            </a:p>
          </p:txBody>
        </p:sp>
        <p:sp>
          <p:nvSpPr>
            <p:cNvPr id="20" name="TextBox 4">
              <a:extLst>
                <a:ext uri="{FF2B5EF4-FFF2-40B4-BE49-F238E27FC236}">
                  <a16:creationId xmlns:a16="http://schemas.microsoft.com/office/drawing/2014/main" id="{1B6692AF-2424-4597-874A-1B362C6E1979}"/>
                </a:ext>
              </a:extLst>
            </p:cNvPr>
            <p:cNvSpPr txBox="1">
              <a:spLocks noChangeArrowheads="1"/>
            </p:cNvSpPr>
            <p:nvPr/>
          </p:nvSpPr>
          <p:spPr bwMode="auto">
            <a:xfrm>
              <a:off x="4691234"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Meal</a:t>
              </a:r>
              <a:endParaRPr lang="en-US" sz="1400" dirty="0">
                <a:solidFill>
                  <a:schemeClr val="bg1"/>
                </a:solidFill>
                <a:latin typeface="Arial"/>
                <a:ea typeface="Arial" charset="0"/>
                <a:cs typeface="Arial"/>
              </a:endParaRPr>
            </a:p>
          </p:txBody>
        </p:sp>
        <p:sp>
          <p:nvSpPr>
            <p:cNvPr id="21" name="TextBox 4">
              <a:extLst>
                <a:ext uri="{FF2B5EF4-FFF2-40B4-BE49-F238E27FC236}">
                  <a16:creationId xmlns:a16="http://schemas.microsoft.com/office/drawing/2014/main" id="{EEC43D24-6ACE-4E23-9455-EA01EDD32F94}"/>
                </a:ext>
              </a:extLst>
            </p:cNvPr>
            <p:cNvSpPr txBox="1">
              <a:spLocks noChangeArrowheads="1"/>
            </p:cNvSpPr>
            <p:nvPr/>
          </p:nvSpPr>
          <p:spPr bwMode="auto">
            <a:xfrm>
              <a:off x="2409152"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Travel</a:t>
              </a:r>
              <a:endParaRPr lang="en-US" sz="1400" dirty="0">
                <a:solidFill>
                  <a:schemeClr val="bg1"/>
                </a:solidFill>
                <a:latin typeface="Arial"/>
                <a:ea typeface="Arial" charset="0"/>
                <a:cs typeface="Arial"/>
              </a:endParaRPr>
            </a:p>
          </p:txBody>
        </p:sp>
        <p:sp>
          <p:nvSpPr>
            <p:cNvPr id="22" name="TextBox 4">
              <a:extLst>
                <a:ext uri="{FF2B5EF4-FFF2-40B4-BE49-F238E27FC236}">
                  <a16:creationId xmlns:a16="http://schemas.microsoft.com/office/drawing/2014/main" id="{0C00EF61-6D06-4A9B-BDB5-7E4E415A395A}"/>
                </a:ext>
              </a:extLst>
            </p:cNvPr>
            <p:cNvSpPr txBox="1">
              <a:spLocks noChangeArrowheads="1"/>
            </p:cNvSpPr>
            <p:nvPr/>
          </p:nvSpPr>
          <p:spPr bwMode="auto">
            <a:xfrm>
              <a:off x="6973317" y="3901642"/>
              <a:ext cx="1987788" cy="30640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lgn="ctr">
                <a:spcAft>
                  <a:spcPts val="1200"/>
                </a:spcAft>
              </a:pPr>
              <a:r>
                <a:rPr lang="en-US" sz="1400" b="1" dirty="0">
                  <a:solidFill>
                    <a:schemeClr val="bg1"/>
                  </a:solidFill>
                  <a:latin typeface="Arial"/>
                  <a:ea typeface="Arial" charset="0"/>
                  <a:cs typeface="Arial"/>
                </a:rPr>
                <a:t>Entertainment</a:t>
              </a:r>
              <a:endParaRPr lang="en-US" sz="1400" dirty="0">
                <a:solidFill>
                  <a:schemeClr val="bg1"/>
                </a:solidFill>
                <a:latin typeface="Arial"/>
                <a:ea typeface="Arial" charset="0"/>
                <a:cs typeface="Arial"/>
              </a:endParaRPr>
            </a:p>
          </p:txBody>
        </p:sp>
        <p:pic>
          <p:nvPicPr>
            <p:cNvPr id="24" name="Picture 2">
              <a:extLst>
                <a:ext uri="{FF2B5EF4-FFF2-40B4-BE49-F238E27FC236}">
                  <a16:creationId xmlns:a16="http://schemas.microsoft.com/office/drawing/2014/main" id="{2D27BA7A-779A-4644-8840-523B70B04741}"/>
                </a:ext>
              </a:extLst>
            </p:cNvPr>
            <p:cNvPicPr>
              <a:picLocks noChangeAspect="1" noChangeArrowheads="1"/>
            </p:cNvPicPr>
            <p:nvPr/>
          </p:nvPicPr>
          <p:blipFill>
            <a:blip r:embed="rId2" cstate="print">
              <a:grayscl/>
              <a:extLst>
                <a:ext uri="{28A0092B-C50C-407E-A947-70E740481C1C}">
                  <a14:useLocalDpi xmlns:a14="http://schemas.microsoft.com/office/drawing/2010/main" val="0"/>
                </a:ext>
              </a:extLst>
            </a:blip>
            <a:srcRect l="16613" r="16613"/>
            <a:stretch/>
          </p:blipFill>
          <p:spPr bwMode="auto">
            <a:xfrm>
              <a:off x="218022"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25" name="Picture 4">
              <a:extLst>
                <a:ext uri="{FF2B5EF4-FFF2-40B4-BE49-F238E27FC236}">
                  <a16:creationId xmlns:a16="http://schemas.microsoft.com/office/drawing/2014/main" id="{5090F785-A2CB-4C17-9FB7-688EBF048FDD}"/>
                </a:ext>
              </a:extLst>
            </p:cNvPr>
            <p:cNvPicPr>
              <a:picLocks noChangeAspect="1" noChangeArrowheads="1"/>
            </p:cNvPicPr>
            <p:nvPr/>
          </p:nvPicPr>
          <p:blipFill>
            <a:blip r:embed="rId3" cstate="print">
              <a:grayscl/>
              <a:extLst>
                <a:ext uri="{28A0092B-C50C-407E-A947-70E740481C1C}">
                  <a14:useLocalDpi xmlns:a14="http://schemas.microsoft.com/office/drawing/2010/main" val="0"/>
                </a:ext>
              </a:extLst>
            </a:blip>
            <a:srcRect l="16667" r="16667"/>
            <a:stretch/>
          </p:blipFill>
          <p:spPr bwMode="auto">
            <a:xfrm>
              <a:off x="4782187"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63CF08AD-30A4-46BD-AE81-EAA4E2E39FEF}"/>
                </a:ext>
              </a:extLst>
            </p:cNvPr>
            <p:cNvPicPr>
              <a:picLocks noChangeAspect="1" noChangeArrowheads="1"/>
            </p:cNvPicPr>
            <p:nvPr/>
          </p:nvPicPr>
          <p:blipFill>
            <a:blip r:embed="rId4" cstate="print">
              <a:grayscl/>
              <a:extLst>
                <a:ext uri="{28A0092B-C50C-407E-A947-70E740481C1C}">
                  <a14:useLocalDpi xmlns:a14="http://schemas.microsoft.com/office/drawing/2010/main" val="0"/>
                </a:ext>
              </a:extLst>
            </a:blip>
            <a:srcRect l="16649" r="16649"/>
            <a:stretch/>
          </p:blipFill>
          <p:spPr bwMode="auto">
            <a:xfrm>
              <a:off x="2511564"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pic>
          <p:nvPicPr>
            <p:cNvPr id="27" name="Picture 8">
              <a:extLst>
                <a:ext uri="{FF2B5EF4-FFF2-40B4-BE49-F238E27FC236}">
                  <a16:creationId xmlns:a16="http://schemas.microsoft.com/office/drawing/2014/main" id="{A461BD43-0B32-4A56-AE22-CA6B39121778}"/>
                </a:ext>
              </a:extLst>
            </p:cNvPr>
            <p:cNvPicPr>
              <a:picLocks noChangeAspect="1" noChangeArrowheads="1"/>
            </p:cNvPicPr>
            <p:nvPr/>
          </p:nvPicPr>
          <p:blipFill>
            <a:blip r:embed="rId5" cstate="print">
              <a:grayscl/>
              <a:extLst>
                <a:ext uri="{28A0092B-C50C-407E-A947-70E740481C1C}">
                  <a14:useLocalDpi xmlns:a14="http://schemas.microsoft.com/office/drawing/2010/main" val="0"/>
                </a:ext>
              </a:extLst>
            </a:blip>
            <a:srcRect l="16667" r="16667"/>
            <a:stretch/>
          </p:blipFill>
          <p:spPr bwMode="auto">
            <a:xfrm>
              <a:off x="7064270" y="1824037"/>
              <a:ext cx="1828800" cy="1828800"/>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62666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3763-F0FA-4DF8-A5EE-DA11B0E3B673}"/>
              </a:ext>
            </a:extLst>
          </p:cNvPr>
          <p:cNvSpPr>
            <a:spLocks noGrp="1"/>
          </p:cNvSpPr>
          <p:nvPr>
            <p:ph type="title"/>
          </p:nvPr>
        </p:nvSpPr>
        <p:spPr/>
        <p:txBody>
          <a:bodyPr/>
          <a:lstStyle/>
          <a:p>
            <a:r>
              <a:rPr lang="en-US" dirty="0"/>
              <a:t>Fun in the City</a:t>
            </a:r>
          </a:p>
        </p:txBody>
      </p:sp>
      <p:sp>
        <p:nvSpPr>
          <p:cNvPr id="6" name="Rectangle 5">
            <a:extLst>
              <a:ext uri="{FF2B5EF4-FFF2-40B4-BE49-F238E27FC236}">
                <a16:creationId xmlns:a16="http://schemas.microsoft.com/office/drawing/2014/main" id="{13309CE1-BF35-47D0-8C24-58E9E3574FCF}"/>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16 </a:t>
            </a:r>
          </a:p>
        </p:txBody>
      </p:sp>
      <p:sp>
        <p:nvSpPr>
          <p:cNvPr id="8" name="Rectangle 7">
            <a:extLst>
              <a:ext uri="{FF2B5EF4-FFF2-40B4-BE49-F238E27FC236}">
                <a16:creationId xmlns:a16="http://schemas.microsoft.com/office/drawing/2014/main" id="{CA2910C4-270D-4DD1-A68F-CB2CB03F3929}"/>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0F65D61B-E658-4C92-8996-A62E1FC2D42B}"/>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20E6F9B7-F3B3-4564-B484-2E6113B574E0}"/>
              </a:ext>
            </a:extLst>
          </p:cNvPr>
          <p:cNvSpPr txBox="1">
            <a:spLocks/>
          </p:cNvSpPr>
          <p:nvPr/>
        </p:nvSpPr>
        <p:spPr>
          <a:xfrm>
            <a:off x="3048000" y="857940"/>
            <a:ext cx="5996711" cy="1569660"/>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rgbClr val="6C6D72"/>
                </a:solidFill>
                <a:latin typeface="Comic Sans MS" panose="030F0702030302020204" pitchFamily="66" charset="0"/>
              </a:rPr>
              <a:t>Simon, a manager at an important state-owned customer, wants to visit Ecolab to learn more about Ecolab's products in the United States. </a:t>
            </a:r>
            <a:r>
              <a:rPr lang="en-US" dirty="0">
                <a:solidFill>
                  <a:schemeClr val="tx1"/>
                </a:solidFill>
                <a:latin typeface="Comic Sans MS" panose="030F0702030302020204" pitchFamily="66" charset="0"/>
              </a:rPr>
              <a:t>Simon has asked Mary, an Ecolab Downstream sales manager, to arrange the trip to the United States, and a sightseeing trip to Chicago for his family. He suggests he will provide receipts for reimbursement, but that he would also like walking-around money for his children. What should Mary do?</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81098B21-1264-4356-8F8B-421826108E47}"/>
              </a:ext>
            </a:extLst>
          </p:cNvPr>
          <p:cNvSpPr txBox="1"/>
          <p:nvPr/>
        </p:nvSpPr>
        <p:spPr>
          <a:xfrm>
            <a:off x="3021310" y="2776763"/>
            <a:ext cx="5996711" cy="1468928"/>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Ecolab can pay for all requested travel directly to the provider (airlines, hotels etc.) </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Ecolab can reimburse Simon for all of the requested travel expenses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solidFill>
                  <a:srgbClr val="6C6D72"/>
                </a:solidFill>
                <a:effectLst/>
                <a:ea typeface="Calibri" panose="020F0502020204030204" pitchFamily="34" charset="0"/>
                <a:cs typeface="Times New Roman" panose="02020603050405020304" pitchFamily="18" charset="0"/>
              </a:rPr>
              <a:t>Ecolab can pay Simon's reasonable and actual business-related travel expenses but should not pay for any expenses related to his family. This includes walking-around money</a:t>
            </a:r>
          </a:p>
        </p:txBody>
      </p:sp>
      <p:pic>
        <p:nvPicPr>
          <p:cNvPr id="3" name="Picture 2">
            <a:extLst>
              <a:ext uri="{FF2B5EF4-FFF2-40B4-BE49-F238E27FC236}">
                <a16:creationId xmlns:a16="http://schemas.microsoft.com/office/drawing/2014/main" id="{4604E78D-B679-4E04-834D-3257E9F763D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6532" r="26532"/>
          <a:stretch/>
        </p:blipFill>
        <p:spPr bwMode="auto">
          <a:xfrm flipH="1">
            <a:off x="0" y="776513"/>
            <a:ext cx="2988653" cy="4247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1271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3763-F0FA-4DF8-A5EE-DA11B0E3B673}"/>
              </a:ext>
            </a:extLst>
          </p:cNvPr>
          <p:cNvSpPr>
            <a:spLocks noGrp="1"/>
          </p:cNvSpPr>
          <p:nvPr>
            <p:ph type="title"/>
          </p:nvPr>
        </p:nvSpPr>
        <p:spPr/>
        <p:txBody>
          <a:bodyPr/>
          <a:lstStyle/>
          <a:p>
            <a:r>
              <a:rPr lang="en-US" dirty="0"/>
              <a:t>Family Time</a:t>
            </a:r>
          </a:p>
        </p:txBody>
      </p:sp>
      <p:sp>
        <p:nvSpPr>
          <p:cNvPr id="8" name="Rectangle 7">
            <a:extLst>
              <a:ext uri="{FF2B5EF4-FFF2-40B4-BE49-F238E27FC236}">
                <a16:creationId xmlns:a16="http://schemas.microsoft.com/office/drawing/2014/main" id="{CA2910C4-270D-4DD1-A68F-CB2CB03F3929}"/>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0F65D61B-E658-4C92-8996-A62E1FC2D42B}"/>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20E6F9B7-F3B3-4564-B484-2E6113B574E0}"/>
              </a:ext>
            </a:extLst>
          </p:cNvPr>
          <p:cNvSpPr txBox="1">
            <a:spLocks/>
          </p:cNvSpPr>
          <p:nvPr/>
        </p:nvSpPr>
        <p:spPr>
          <a:xfrm>
            <a:off x="3048000" y="857940"/>
            <a:ext cx="5996711" cy="830997"/>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chemeClr val="tx1"/>
                </a:solidFill>
                <a:latin typeface="Comic Sans MS" panose="030F0702030302020204" pitchFamily="66" charset="0"/>
              </a:rPr>
              <a:t>You would like to give a relatively inexpensive watch to the wife of a </a:t>
            </a:r>
            <a:r>
              <a:rPr lang="en-US" dirty="0">
                <a:solidFill>
                  <a:srgbClr val="6C6D72"/>
                </a:solidFill>
                <a:latin typeface="Comic Sans MS" panose="030F0702030302020204" pitchFamily="66" charset="0"/>
              </a:rPr>
              <a:t>government employee who is involved in evaluation of an Ecolab product. Is this okay</a:t>
            </a:r>
            <a:r>
              <a:rPr lang="en-US" dirty="0">
                <a:solidFill>
                  <a:schemeClr val="tx1"/>
                </a:solidFill>
                <a:latin typeface="Comic Sans MS" panose="030F0702030302020204" pitchFamily="66" charset="0"/>
              </a:rPr>
              <a:t>?</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81098B21-1264-4356-8F8B-421826108E47}"/>
              </a:ext>
            </a:extLst>
          </p:cNvPr>
          <p:cNvSpPr txBox="1"/>
          <p:nvPr/>
        </p:nvSpPr>
        <p:spPr>
          <a:xfrm>
            <a:off x="3021310" y="1824037"/>
            <a:ext cx="5996711" cy="575863"/>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Yes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No</a:t>
            </a:r>
          </a:p>
        </p:txBody>
      </p:sp>
      <p:pic>
        <p:nvPicPr>
          <p:cNvPr id="3" name="Picture 2">
            <a:extLst>
              <a:ext uri="{FF2B5EF4-FFF2-40B4-BE49-F238E27FC236}">
                <a16:creationId xmlns:a16="http://schemas.microsoft.com/office/drawing/2014/main" id="{DAAB3D81-128A-4F6C-9663-41D2088DB5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648" t="-253" r="47328" b="253"/>
          <a:stretch/>
        </p:blipFill>
        <p:spPr>
          <a:xfrm>
            <a:off x="-10886" y="816455"/>
            <a:ext cx="2999539" cy="4165092"/>
          </a:xfrm>
          <a:prstGeom prst="rect">
            <a:avLst/>
          </a:prstGeom>
        </p:spPr>
      </p:pic>
    </p:spTree>
    <p:extLst>
      <p:ext uri="{BB962C8B-B14F-4D97-AF65-F5344CB8AC3E}">
        <p14:creationId xmlns:p14="http://schemas.microsoft.com/office/powerpoint/2010/main" val="33847503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3DE61-EE7F-468A-9BFC-89B7A14B5CDC}"/>
              </a:ext>
            </a:extLst>
          </p:cNvPr>
          <p:cNvSpPr>
            <a:spLocks noGrp="1"/>
          </p:cNvSpPr>
          <p:nvPr>
            <p:ph type="title"/>
          </p:nvPr>
        </p:nvSpPr>
        <p:spPr/>
        <p:txBody>
          <a:bodyPr/>
          <a:lstStyle/>
          <a:p>
            <a:r>
              <a:rPr lang="en-US" dirty="0"/>
              <a:t>Sponsorship and Donations</a:t>
            </a:r>
          </a:p>
        </p:txBody>
      </p:sp>
      <p:sp>
        <p:nvSpPr>
          <p:cNvPr id="3" name="Content Placeholder 2">
            <a:extLst>
              <a:ext uri="{FF2B5EF4-FFF2-40B4-BE49-F238E27FC236}">
                <a16:creationId xmlns:a16="http://schemas.microsoft.com/office/drawing/2014/main" id="{6A24F8B9-3D45-4CA7-9D09-6D3BCC22071A}"/>
              </a:ext>
            </a:extLst>
          </p:cNvPr>
          <p:cNvSpPr>
            <a:spLocks noGrp="1"/>
          </p:cNvSpPr>
          <p:nvPr>
            <p:ph sz="quarter" idx="12"/>
          </p:nvPr>
        </p:nvSpPr>
        <p:spPr>
          <a:xfrm>
            <a:off x="91440" y="784322"/>
            <a:ext cx="8961120" cy="830997"/>
          </a:xfrm>
        </p:spPr>
        <p:txBody>
          <a:bodyPr>
            <a:spAutoFit/>
          </a:bodyPr>
          <a:lstStyle/>
          <a:p>
            <a:r>
              <a:rPr lang="en-US" dirty="0">
                <a:solidFill>
                  <a:schemeClr val="tx1"/>
                </a:solidFill>
                <a:effectLst/>
                <a:latin typeface="+mn-lt"/>
                <a:ea typeface="Calibri" panose="020F0502020204030204" pitchFamily="34" charset="0"/>
                <a:cs typeface="Arial" panose="020B0604020202020204" pitchFamily="34" charset="0"/>
              </a:rPr>
              <a:t>Donations cannot be given as a way to influence a business decision and/or to obtain an </a:t>
            </a:r>
            <a:r>
              <a:rPr lang="en-US" i="1" dirty="0">
                <a:solidFill>
                  <a:schemeClr val="tx1"/>
                </a:solidFill>
                <a:effectLst/>
                <a:latin typeface="+mn-lt"/>
                <a:ea typeface="Calibri" panose="020F0502020204030204" pitchFamily="34" charset="0"/>
                <a:cs typeface="Arial" panose="020B0604020202020204" pitchFamily="34" charset="0"/>
              </a:rPr>
              <a:t>improper business advantage. </a:t>
            </a:r>
            <a:r>
              <a:rPr lang="en-US" dirty="0">
                <a:solidFill>
                  <a:schemeClr val="tx1"/>
                </a:solidFill>
                <a:effectLst/>
                <a:latin typeface="+mn-lt"/>
                <a:ea typeface="Calibri" panose="020F0502020204030204" pitchFamily="34" charset="0"/>
                <a:cs typeface="Arial" panose="020B0604020202020204" pitchFamily="34" charset="0"/>
              </a:rPr>
              <a:t>Ecolab prohibits any type of contribution, or </a:t>
            </a:r>
            <a:r>
              <a:rPr lang="en-US" i="1" dirty="0">
                <a:solidFill>
                  <a:schemeClr val="tx1"/>
                </a:solidFill>
                <a:effectLst/>
                <a:latin typeface="+mn-lt"/>
                <a:ea typeface="Calibri" panose="020F0502020204030204" pitchFamily="34" charset="0"/>
                <a:cs typeface="Arial" panose="020B0604020202020204" pitchFamily="34" charset="0"/>
              </a:rPr>
              <a:t>anything of value</a:t>
            </a:r>
            <a:r>
              <a:rPr lang="en-US" dirty="0">
                <a:solidFill>
                  <a:schemeClr val="tx1"/>
                </a:solidFill>
                <a:effectLst/>
                <a:latin typeface="+mn-lt"/>
                <a:ea typeface="Calibri" panose="020F0502020204030204" pitchFamily="34" charset="0"/>
                <a:cs typeface="Arial" panose="020B0604020202020204" pitchFamily="34" charset="0"/>
              </a:rPr>
              <a:t>, to a political party or political candidate or permitting the use of Ecolab facilities for political activity unless doing so is legally permissible and approved in advance in accordance with the </a:t>
            </a:r>
            <a:r>
              <a:rPr lang="en-US" u="sng" dirty="0">
                <a:solidFill>
                  <a:schemeClr val="tx1"/>
                </a:solidFill>
                <a:effectLst/>
                <a:latin typeface="+mn-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Political Contributions Policy</a:t>
            </a:r>
            <a:r>
              <a:rPr lang="en-US" dirty="0">
                <a:solidFill>
                  <a:schemeClr val="tx1"/>
                </a:solidFill>
                <a:effectLst/>
                <a:latin typeface="+mn-lt"/>
                <a:ea typeface="Calibri" panose="020F0502020204030204" pitchFamily="34" charset="0"/>
                <a:cs typeface="Arial" panose="020B0604020202020204" pitchFamily="34" charset="0"/>
              </a:rPr>
              <a:t> and </a:t>
            </a:r>
            <a:r>
              <a:rPr lang="en-US" u="sng" dirty="0">
                <a:solidFill>
                  <a:schemeClr val="tx1"/>
                </a:solidFill>
                <a:effectLst/>
                <a:latin typeface="+mn-l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Global Donation Policy</a:t>
            </a:r>
            <a:r>
              <a:rPr lang="en-US" dirty="0">
                <a:solidFill>
                  <a:schemeClr val="tx1"/>
                </a:solidFill>
                <a:effectLst/>
                <a:latin typeface="+mn-lt"/>
                <a:ea typeface="Calibri" panose="020F0502020204030204" pitchFamily="34" charset="0"/>
                <a:cs typeface="Arial" panose="020B0604020202020204" pitchFamily="34" charset="0"/>
              </a:rPr>
              <a:t>.</a:t>
            </a:r>
            <a:endParaRPr lang="en-US" dirty="0">
              <a:solidFill>
                <a:schemeClr val="tx1"/>
              </a:solidFill>
              <a:effectLst/>
              <a:latin typeface="+mn-l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5FC23FC-3B21-4065-A43E-25A46F672C7A}"/>
              </a:ext>
            </a:extLst>
          </p:cNvPr>
          <p:cNvSpPr>
            <a:spLocks noGrp="1"/>
          </p:cNvSpPr>
          <p:nvPr>
            <p:ph type="ftr" sz="quarter" idx="3"/>
          </p:nvPr>
        </p:nvSpPr>
        <p:spPr/>
        <p:txBody>
          <a:bodyPr/>
          <a:lstStyle/>
          <a:p>
            <a:r>
              <a:rPr lang="en-IN" dirty="0"/>
              <a:t>Click each tab to learn in detail.</a:t>
            </a:r>
          </a:p>
        </p:txBody>
      </p:sp>
      <p:sp>
        <p:nvSpPr>
          <p:cNvPr id="5" name="Rectangle 4">
            <a:extLst>
              <a:ext uri="{FF2B5EF4-FFF2-40B4-BE49-F238E27FC236}">
                <a16:creationId xmlns:a16="http://schemas.microsoft.com/office/drawing/2014/main" id="{717C085E-0B54-4383-BA45-76233D6076F6}"/>
              </a:ext>
            </a:extLst>
          </p:cNvPr>
          <p:cNvSpPr/>
          <p:nvPr/>
        </p:nvSpPr>
        <p:spPr>
          <a:xfrm>
            <a:off x="0" y="1639427"/>
            <a:ext cx="9143999" cy="3127431"/>
          </a:xfrm>
          <a:prstGeom prst="rect">
            <a:avLst/>
          </a:prstGeom>
          <a:solidFill>
            <a:srgbClr val="F2F2F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Verdana"/>
              <a:ea typeface="+mn-ea"/>
              <a:cs typeface="+mn-cs"/>
            </a:endParaRPr>
          </a:p>
        </p:txBody>
      </p:sp>
      <p:sp>
        <p:nvSpPr>
          <p:cNvPr id="7" name="Rounded Rectangle 21">
            <a:extLst>
              <a:ext uri="{FF2B5EF4-FFF2-40B4-BE49-F238E27FC236}">
                <a16:creationId xmlns:a16="http://schemas.microsoft.com/office/drawing/2014/main" id="{A919E585-19E9-48DF-914D-771BBCF8A903}"/>
              </a:ext>
            </a:extLst>
          </p:cNvPr>
          <p:cNvSpPr/>
          <p:nvPr/>
        </p:nvSpPr>
        <p:spPr>
          <a:xfrm>
            <a:off x="88802" y="1765906"/>
            <a:ext cx="2865686" cy="2868041"/>
          </a:xfrm>
          <a:prstGeom prst="roundRect">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43499"/>
            <a:endParaRPr lang="en-US" sz="1500" dirty="0"/>
          </a:p>
        </p:txBody>
      </p:sp>
      <p:sp>
        <p:nvSpPr>
          <p:cNvPr id="8" name="Rounded Rectangle 24">
            <a:extLst>
              <a:ext uri="{FF2B5EF4-FFF2-40B4-BE49-F238E27FC236}">
                <a16:creationId xmlns:a16="http://schemas.microsoft.com/office/drawing/2014/main" id="{97693BDA-BF5E-4B7B-9EA9-48D36EF939A7}"/>
              </a:ext>
            </a:extLst>
          </p:cNvPr>
          <p:cNvSpPr/>
          <p:nvPr/>
        </p:nvSpPr>
        <p:spPr>
          <a:xfrm>
            <a:off x="171162" y="1900237"/>
            <a:ext cx="2700965" cy="1280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Donations</a:t>
            </a:r>
          </a:p>
        </p:txBody>
      </p:sp>
      <p:sp>
        <p:nvSpPr>
          <p:cNvPr id="9" name="Rounded Rectangle 24">
            <a:extLst>
              <a:ext uri="{FF2B5EF4-FFF2-40B4-BE49-F238E27FC236}">
                <a16:creationId xmlns:a16="http://schemas.microsoft.com/office/drawing/2014/main" id="{AC49775D-9633-4738-9C12-53323B051A4A}"/>
              </a:ext>
            </a:extLst>
          </p:cNvPr>
          <p:cNvSpPr/>
          <p:nvPr/>
        </p:nvSpPr>
        <p:spPr>
          <a:xfrm>
            <a:off x="171162" y="3271836"/>
            <a:ext cx="2700965" cy="1280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Sponsorship</a:t>
            </a:r>
          </a:p>
        </p:txBody>
      </p:sp>
      <p:sp>
        <p:nvSpPr>
          <p:cNvPr id="11" name="Rectangle 10">
            <a:extLst>
              <a:ext uri="{FF2B5EF4-FFF2-40B4-BE49-F238E27FC236}">
                <a16:creationId xmlns:a16="http://schemas.microsoft.com/office/drawing/2014/main" id="{A623DA5F-6316-4929-B45B-495ED8569371}"/>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17 </a:t>
            </a:r>
          </a:p>
        </p:txBody>
      </p:sp>
      <p:pic>
        <p:nvPicPr>
          <p:cNvPr id="1028" name="Picture 4">
            <a:extLst>
              <a:ext uri="{FF2B5EF4-FFF2-40B4-BE49-F238E27FC236}">
                <a16:creationId xmlns:a16="http://schemas.microsoft.com/office/drawing/2014/main" id="{EED2A9DF-825E-4C0C-90A2-36AFC53134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4219" b="14219"/>
          <a:stretch/>
        </p:blipFill>
        <p:spPr bwMode="auto">
          <a:xfrm>
            <a:off x="3036848" y="1765906"/>
            <a:ext cx="6015712" cy="2868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97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B57023F6-9991-4997-9D79-3F322FB429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a:t>
            </a:r>
            <a:r>
              <a:rPr lang="en-US" dirty="0">
                <a:solidFill>
                  <a:schemeClr val="tx2"/>
                </a:solidFill>
              </a:rPr>
              <a:t>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chemeClr val="accent3"/>
                </a:solidFill>
              </a:rPr>
              <a:t>Click the highlighted section to begin.</a:t>
            </a:r>
          </a:p>
        </p:txBody>
      </p:sp>
      <p:sp>
        <p:nvSpPr>
          <p:cNvPr id="39" name="Rectangle 38">
            <a:extLst>
              <a:ext uri="{FF2B5EF4-FFF2-40B4-BE49-F238E27FC236}">
                <a16:creationId xmlns:a16="http://schemas.microsoft.com/office/drawing/2014/main" id="{564942C5-0697-4154-A170-EF5C94D6D511}"/>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6FC8A7A-6608-47AA-AD11-FBB81AC07025}"/>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3</a:t>
            </a:r>
          </a:p>
        </p:txBody>
      </p:sp>
      <p:grpSp>
        <p:nvGrpSpPr>
          <p:cNvPr id="22" name="Group 21">
            <a:extLst>
              <a:ext uri="{FF2B5EF4-FFF2-40B4-BE49-F238E27FC236}">
                <a16:creationId xmlns:a16="http://schemas.microsoft.com/office/drawing/2014/main" id="{E1D20503-03E2-404F-8FBA-29FA66D4BCA0}"/>
              </a:ext>
            </a:extLst>
          </p:cNvPr>
          <p:cNvGrpSpPr/>
          <p:nvPr/>
        </p:nvGrpSpPr>
        <p:grpSpPr>
          <a:xfrm>
            <a:off x="99821" y="3133343"/>
            <a:ext cx="1576579" cy="1197844"/>
            <a:chOff x="0" y="3133343"/>
            <a:chExt cx="1576579" cy="1197844"/>
          </a:xfrm>
        </p:grpSpPr>
        <p:sp>
          <p:nvSpPr>
            <p:cNvPr id="42" name="Rectangle 41">
              <a:extLst>
                <a:ext uri="{FF2B5EF4-FFF2-40B4-BE49-F238E27FC236}">
                  <a16:creationId xmlns:a16="http://schemas.microsoft.com/office/drawing/2014/main" id="{25B9C376-9D33-43F9-926C-EDB505ABAC87}"/>
                </a:ext>
              </a:extLst>
            </p:cNvPr>
            <p:cNvSpPr/>
            <p:nvPr/>
          </p:nvSpPr>
          <p:spPr>
            <a:xfrm>
              <a:off x="0" y="3807967"/>
              <a:ext cx="1576579" cy="523220"/>
            </a:xfrm>
            <a:prstGeom prst="rect">
              <a:avLst/>
            </a:prstGeom>
          </p:spPr>
          <p:txBody>
            <a:bodyPr wrap="square">
              <a:spAutoFit/>
            </a:bodyPr>
            <a:lstStyle/>
            <a:p>
              <a:pPr algn="ctr"/>
              <a:r>
                <a:rPr lang="en-US" sz="1400" dirty="0">
                  <a:solidFill>
                    <a:srgbClr val="FF0000"/>
                  </a:solidFill>
                </a:rPr>
                <a:t>Anti-Corruption </a:t>
              </a:r>
              <a:r>
                <a:rPr lang="en-US" sz="1400" dirty="0">
                  <a:solidFill>
                    <a:schemeClr val="bg1"/>
                  </a:solidFill>
                </a:rPr>
                <a:t>and Bribery Laws</a:t>
              </a:r>
            </a:p>
          </p:txBody>
        </p:sp>
        <p:sp>
          <p:nvSpPr>
            <p:cNvPr id="46" name="Freeform: Shape 31">
              <a:extLst>
                <a:ext uri="{FF2B5EF4-FFF2-40B4-BE49-F238E27FC236}">
                  <a16:creationId xmlns:a16="http://schemas.microsoft.com/office/drawing/2014/main" id="{BBF29DBD-0F57-4F50-9281-C44C2CB196B6}"/>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accent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2" name="Graphic 61" descr="Gavel">
              <a:extLst>
                <a:ext uri="{FF2B5EF4-FFF2-40B4-BE49-F238E27FC236}">
                  <a16:creationId xmlns:a16="http://schemas.microsoft.com/office/drawing/2014/main" id="{12F8D3F5-52DF-43D2-BFE9-0A14FA1CC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4823" y="3252158"/>
              <a:ext cx="506933" cy="506933"/>
            </a:xfrm>
            <a:prstGeom prst="rect">
              <a:avLst/>
            </a:prstGeom>
          </p:spPr>
        </p:pic>
      </p:grpSp>
      <p:grpSp>
        <p:nvGrpSpPr>
          <p:cNvPr id="24" name="Group 23">
            <a:extLst>
              <a:ext uri="{FF2B5EF4-FFF2-40B4-BE49-F238E27FC236}">
                <a16:creationId xmlns:a16="http://schemas.microsoft.com/office/drawing/2014/main" id="{197DFD49-DBFC-4DA0-9FFB-AC0225EA5E2B}"/>
              </a:ext>
            </a:extLst>
          </p:cNvPr>
          <p:cNvGrpSpPr/>
          <p:nvPr/>
        </p:nvGrpSpPr>
        <p:grpSpPr>
          <a:xfrm>
            <a:off x="1925666" y="3120902"/>
            <a:ext cx="1833655" cy="1293935"/>
            <a:chOff x="2471901" y="3120902"/>
            <a:chExt cx="1833655" cy="1293935"/>
          </a:xfrm>
        </p:grpSpPr>
        <p:sp>
          <p:nvSpPr>
            <p:cNvPr id="43" name="Rectangle 42">
              <a:extLst>
                <a:ext uri="{FF2B5EF4-FFF2-40B4-BE49-F238E27FC236}">
                  <a16:creationId xmlns:a16="http://schemas.microsoft.com/office/drawing/2014/main" id="{8E4A6A77-615A-459C-8AC1-69BD4D584224}"/>
                </a:ext>
              </a:extLst>
            </p:cNvPr>
            <p:cNvSpPr/>
            <p:nvPr/>
          </p:nvSpPr>
          <p:spPr>
            <a:xfrm>
              <a:off x="2471901" y="3891617"/>
              <a:ext cx="1833655" cy="523220"/>
            </a:xfrm>
            <a:prstGeom prst="rect">
              <a:avLst/>
            </a:prstGeom>
          </p:spPr>
          <p:txBody>
            <a:bodyPr wrap="square">
              <a:spAutoFit/>
            </a:bodyPr>
            <a:lstStyle/>
            <a:p>
              <a:pPr algn="ctr"/>
              <a:r>
                <a:rPr lang="en-IN" sz="1400" dirty="0">
                  <a:solidFill>
                    <a:srgbClr val="FF0000"/>
                  </a:solidFill>
                </a:rPr>
                <a:t>Anti-Corruption Policy </a:t>
              </a:r>
            </a:p>
          </p:txBody>
        </p:sp>
        <p:grpSp>
          <p:nvGrpSpPr>
            <p:cNvPr id="23" name="Group 22">
              <a:extLst>
                <a:ext uri="{FF2B5EF4-FFF2-40B4-BE49-F238E27FC236}">
                  <a16:creationId xmlns:a16="http://schemas.microsoft.com/office/drawing/2014/main" id="{02595142-4809-47D2-A955-10234DB950F4}"/>
                </a:ext>
              </a:extLst>
            </p:cNvPr>
            <p:cNvGrpSpPr/>
            <p:nvPr/>
          </p:nvGrpSpPr>
          <p:grpSpPr>
            <a:xfrm>
              <a:off x="3016447" y="3120902"/>
              <a:ext cx="744562" cy="746706"/>
              <a:chOff x="3016447" y="3120902"/>
              <a:chExt cx="744562" cy="746706"/>
            </a:xfrm>
          </p:grpSpPr>
          <p:sp>
            <p:nvSpPr>
              <p:cNvPr id="49" name="Freeform: Shape 30">
                <a:extLst>
                  <a:ext uri="{FF2B5EF4-FFF2-40B4-BE49-F238E27FC236}">
                    <a16:creationId xmlns:a16="http://schemas.microsoft.com/office/drawing/2014/main" id="{AF8008AD-9118-40B1-AB0F-6B2DCE9B318B}"/>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accent3"/>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AAB17F3-3141-4884-B20A-9690F79CF4A8}"/>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2" name="Group 31">
            <a:extLst>
              <a:ext uri="{FF2B5EF4-FFF2-40B4-BE49-F238E27FC236}">
                <a16:creationId xmlns:a16="http://schemas.microsoft.com/office/drawing/2014/main" id="{ADFE2F7E-30CD-482E-AE2E-F04135BDC863}"/>
              </a:ext>
            </a:extLst>
          </p:cNvPr>
          <p:cNvGrpSpPr/>
          <p:nvPr/>
        </p:nvGrpSpPr>
        <p:grpSpPr>
          <a:xfrm>
            <a:off x="7871529" y="3083960"/>
            <a:ext cx="1170871" cy="1181454"/>
            <a:chOff x="7956197" y="3083960"/>
            <a:chExt cx="1170871" cy="1181454"/>
          </a:xfrm>
        </p:grpSpPr>
        <p:sp>
          <p:nvSpPr>
            <p:cNvPr id="54" name="Rectangle 53">
              <a:extLst>
                <a:ext uri="{FF2B5EF4-FFF2-40B4-BE49-F238E27FC236}">
                  <a16:creationId xmlns:a16="http://schemas.microsoft.com/office/drawing/2014/main" id="{00530798-3739-4D3A-A284-59D31EB9E59D}"/>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30" name="Group 29">
              <a:extLst>
                <a:ext uri="{FF2B5EF4-FFF2-40B4-BE49-F238E27FC236}">
                  <a16:creationId xmlns:a16="http://schemas.microsoft.com/office/drawing/2014/main" id="{CBB8CEE7-3DEC-4541-A399-7CEC2C44F0C7}"/>
                </a:ext>
              </a:extLst>
            </p:cNvPr>
            <p:cNvGrpSpPr/>
            <p:nvPr/>
          </p:nvGrpSpPr>
          <p:grpSpPr>
            <a:xfrm>
              <a:off x="8191006" y="3083960"/>
              <a:ext cx="744562" cy="744562"/>
              <a:chOff x="8190854" y="3081869"/>
              <a:chExt cx="744562" cy="744562"/>
            </a:xfrm>
          </p:grpSpPr>
          <p:sp>
            <p:nvSpPr>
              <p:cNvPr id="48" name="Freeform: Shape 47">
                <a:extLst>
                  <a:ext uri="{FF2B5EF4-FFF2-40B4-BE49-F238E27FC236}">
                    <a16:creationId xmlns:a16="http://schemas.microsoft.com/office/drawing/2014/main" id="{5E5D0BB5-879E-4A27-96E5-35B54EB17704}"/>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accent6"/>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pic>
            <p:nvPicPr>
              <p:cNvPr id="29" name="Graphic 28" descr="Checklist">
                <a:extLst>
                  <a:ext uri="{FF2B5EF4-FFF2-40B4-BE49-F238E27FC236}">
                    <a16:creationId xmlns:a16="http://schemas.microsoft.com/office/drawing/2014/main" id="{5547E286-B129-4B31-A35D-5BAB050AAAB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7248" y="3148263"/>
                <a:ext cx="611774" cy="611774"/>
              </a:xfrm>
              <a:prstGeom prst="rect">
                <a:avLst/>
              </a:prstGeom>
            </p:spPr>
          </p:pic>
        </p:grpSp>
      </p:grpSp>
      <p:grpSp>
        <p:nvGrpSpPr>
          <p:cNvPr id="25" name="Group 24">
            <a:extLst>
              <a:ext uri="{FF2B5EF4-FFF2-40B4-BE49-F238E27FC236}">
                <a16:creationId xmlns:a16="http://schemas.microsoft.com/office/drawing/2014/main" id="{C4C65FDD-4081-45AD-B38C-0BDF20A94358}"/>
              </a:ext>
            </a:extLst>
          </p:cNvPr>
          <p:cNvGrpSpPr/>
          <p:nvPr/>
        </p:nvGrpSpPr>
        <p:grpSpPr>
          <a:xfrm>
            <a:off x="5989052" y="3118999"/>
            <a:ext cx="1630948" cy="1221843"/>
            <a:chOff x="3315327" y="3098069"/>
            <a:chExt cx="1630948" cy="1221843"/>
          </a:xfrm>
        </p:grpSpPr>
        <p:sp>
          <p:nvSpPr>
            <p:cNvPr id="57" name="Rectangle 56">
              <a:extLst>
                <a:ext uri="{FF2B5EF4-FFF2-40B4-BE49-F238E27FC236}">
                  <a16:creationId xmlns:a16="http://schemas.microsoft.com/office/drawing/2014/main" id="{D8A1F370-DB72-4820-AA83-6A6F5DB9673F}"/>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14" name="Group 13">
              <a:extLst>
                <a:ext uri="{FF2B5EF4-FFF2-40B4-BE49-F238E27FC236}">
                  <a16:creationId xmlns:a16="http://schemas.microsoft.com/office/drawing/2014/main" id="{6EBF12AB-66FD-4D24-8660-F4013C84F475}"/>
                </a:ext>
              </a:extLst>
            </p:cNvPr>
            <p:cNvGrpSpPr/>
            <p:nvPr/>
          </p:nvGrpSpPr>
          <p:grpSpPr>
            <a:xfrm>
              <a:off x="3758520" y="3098069"/>
              <a:ext cx="744562" cy="744562"/>
              <a:chOff x="5337991" y="3106614"/>
              <a:chExt cx="744562" cy="744562"/>
            </a:xfrm>
          </p:grpSpPr>
          <p:sp>
            <p:nvSpPr>
              <p:cNvPr id="52" name="Freeform: Shape 33">
                <a:extLst>
                  <a:ext uri="{FF2B5EF4-FFF2-40B4-BE49-F238E27FC236}">
                    <a16:creationId xmlns:a16="http://schemas.microsoft.com/office/drawing/2014/main" id="{64895546-9755-4255-B2DC-B569560EF3AC}"/>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accent5"/>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6" name="Graphic 5" descr="Chat bubble">
                <a:extLst>
                  <a:ext uri="{FF2B5EF4-FFF2-40B4-BE49-F238E27FC236}">
                    <a16:creationId xmlns:a16="http://schemas.microsoft.com/office/drawing/2014/main" id="{C16D0C4E-028B-46D0-9606-8476195542A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99890" y="3168513"/>
                <a:ext cx="620765" cy="620765"/>
              </a:xfrm>
              <a:prstGeom prst="rect">
                <a:avLst/>
              </a:prstGeom>
            </p:spPr>
          </p:pic>
        </p:grpSp>
      </p:grpSp>
      <p:grpSp>
        <p:nvGrpSpPr>
          <p:cNvPr id="26" name="Group 25">
            <a:extLst>
              <a:ext uri="{FF2B5EF4-FFF2-40B4-BE49-F238E27FC236}">
                <a16:creationId xmlns:a16="http://schemas.microsoft.com/office/drawing/2014/main" id="{54CE2C52-5A27-4B73-9297-39695B90DBD0}"/>
              </a:ext>
            </a:extLst>
          </p:cNvPr>
          <p:cNvGrpSpPr/>
          <p:nvPr/>
        </p:nvGrpSpPr>
        <p:grpSpPr>
          <a:xfrm>
            <a:off x="4008587" y="3154728"/>
            <a:ext cx="1733463" cy="1044666"/>
            <a:chOff x="7093927" y="3154728"/>
            <a:chExt cx="1733463" cy="1044666"/>
          </a:xfrm>
        </p:grpSpPr>
        <p:sp>
          <p:nvSpPr>
            <p:cNvPr id="44" name="Rectangle 43">
              <a:extLst>
                <a:ext uri="{FF2B5EF4-FFF2-40B4-BE49-F238E27FC236}">
                  <a16:creationId xmlns:a16="http://schemas.microsoft.com/office/drawing/2014/main" id="{FD0F6AD1-29B4-434B-BD82-AC55AEC1D35A}"/>
                </a:ext>
              </a:extLst>
            </p:cNvPr>
            <p:cNvSpPr/>
            <p:nvPr/>
          </p:nvSpPr>
          <p:spPr>
            <a:xfrm>
              <a:off x="7093927" y="3891617"/>
              <a:ext cx="1733463" cy="307777"/>
            </a:xfrm>
            <a:prstGeom prst="rect">
              <a:avLst/>
            </a:prstGeom>
          </p:spPr>
          <p:txBody>
            <a:bodyPr wrap="square">
              <a:spAutoFit/>
            </a:bodyPr>
            <a:lstStyle/>
            <a:p>
              <a:pPr algn="ctr"/>
              <a:r>
                <a:rPr lang="en-IN" sz="1400" dirty="0">
                  <a:solidFill>
                    <a:srgbClr val="FFFFFF"/>
                  </a:solidFill>
                </a:rPr>
                <a:t>Third-Party Details</a:t>
              </a:r>
              <a:endParaRPr lang="en-US" sz="1400" dirty="0">
                <a:solidFill>
                  <a:srgbClr val="FFFFFF"/>
                </a:solidFill>
              </a:endParaRPr>
            </a:p>
          </p:txBody>
        </p:sp>
        <p:grpSp>
          <p:nvGrpSpPr>
            <p:cNvPr id="8" name="Group 7">
              <a:extLst>
                <a:ext uri="{FF2B5EF4-FFF2-40B4-BE49-F238E27FC236}">
                  <a16:creationId xmlns:a16="http://schemas.microsoft.com/office/drawing/2014/main" id="{036B31E1-F65B-4A1D-B55A-4E91A0DFFBD7}"/>
                </a:ext>
              </a:extLst>
            </p:cNvPr>
            <p:cNvGrpSpPr/>
            <p:nvPr/>
          </p:nvGrpSpPr>
          <p:grpSpPr>
            <a:xfrm>
              <a:off x="7586952" y="3154728"/>
              <a:ext cx="747413" cy="747412"/>
              <a:chOff x="7845909" y="3154728"/>
              <a:chExt cx="747413" cy="747412"/>
            </a:xfrm>
          </p:grpSpPr>
          <p:sp>
            <p:nvSpPr>
              <p:cNvPr id="55" name="Freeform: Shape 29">
                <a:extLst>
                  <a:ext uri="{FF2B5EF4-FFF2-40B4-BE49-F238E27FC236}">
                    <a16:creationId xmlns:a16="http://schemas.microsoft.com/office/drawing/2014/main" id="{247CA4E2-13E4-40FF-A110-DDB7B57EEACA}"/>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accent1"/>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13" name="Graphic 12" descr="Boardroom">
                <a:extLst>
                  <a:ext uri="{FF2B5EF4-FFF2-40B4-BE49-F238E27FC236}">
                    <a16:creationId xmlns:a16="http://schemas.microsoft.com/office/drawing/2014/main" id="{0EA89CEF-AA1C-4A07-81D1-8EE78E1BFF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873033" y="3181852"/>
                <a:ext cx="693165" cy="693165"/>
              </a:xfrm>
              <a:prstGeom prst="rect">
                <a:avLst/>
              </a:prstGeom>
            </p:spPr>
          </p:pic>
        </p:grpSp>
      </p:grpSp>
    </p:spTree>
    <p:extLst>
      <p:ext uri="{BB962C8B-B14F-4D97-AF65-F5344CB8AC3E}">
        <p14:creationId xmlns:p14="http://schemas.microsoft.com/office/powerpoint/2010/main" val="3752465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A61940B-6C2E-4FA1-A488-247CDE5F2F40}"/>
              </a:ext>
            </a:extLst>
          </p:cNvPr>
          <p:cNvSpPr/>
          <p:nvPr/>
        </p:nvSpPr>
        <p:spPr>
          <a:xfrm>
            <a:off x="0" y="1639427"/>
            <a:ext cx="9143999" cy="3127431"/>
          </a:xfrm>
          <a:prstGeom prst="rect">
            <a:avLst/>
          </a:prstGeom>
          <a:solidFill>
            <a:srgbClr val="F2F2F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Verdana"/>
              <a:ea typeface="+mn-ea"/>
              <a:cs typeface="+mn-cs"/>
            </a:endParaRPr>
          </a:p>
        </p:txBody>
      </p:sp>
      <p:sp>
        <p:nvSpPr>
          <p:cNvPr id="15" name="Rounded Rectangle 21">
            <a:extLst>
              <a:ext uri="{FF2B5EF4-FFF2-40B4-BE49-F238E27FC236}">
                <a16:creationId xmlns:a16="http://schemas.microsoft.com/office/drawing/2014/main" id="{6A2F8643-F836-4E61-82EF-045215E430FB}"/>
              </a:ext>
            </a:extLst>
          </p:cNvPr>
          <p:cNvSpPr/>
          <p:nvPr/>
        </p:nvSpPr>
        <p:spPr>
          <a:xfrm>
            <a:off x="88802" y="1765906"/>
            <a:ext cx="2865686" cy="2868041"/>
          </a:xfrm>
          <a:prstGeom prst="roundRect">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43499"/>
            <a:endParaRPr lang="en-US" sz="1500" dirty="0"/>
          </a:p>
        </p:txBody>
      </p:sp>
      <p:sp>
        <p:nvSpPr>
          <p:cNvPr id="17" name="Rounded Rectangle 24">
            <a:extLst>
              <a:ext uri="{FF2B5EF4-FFF2-40B4-BE49-F238E27FC236}">
                <a16:creationId xmlns:a16="http://schemas.microsoft.com/office/drawing/2014/main" id="{AF2ADC6B-A057-481C-A4AB-C752291487F5}"/>
              </a:ext>
            </a:extLst>
          </p:cNvPr>
          <p:cNvSpPr/>
          <p:nvPr/>
        </p:nvSpPr>
        <p:spPr>
          <a:xfrm>
            <a:off x="171162" y="1900237"/>
            <a:ext cx="2700965" cy="128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Donations</a:t>
            </a:r>
          </a:p>
        </p:txBody>
      </p:sp>
      <p:sp>
        <p:nvSpPr>
          <p:cNvPr id="19" name="Rounded Rectangle 24">
            <a:extLst>
              <a:ext uri="{FF2B5EF4-FFF2-40B4-BE49-F238E27FC236}">
                <a16:creationId xmlns:a16="http://schemas.microsoft.com/office/drawing/2014/main" id="{886B4951-453F-447A-8BB3-0879219CECA3}"/>
              </a:ext>
            </a:extLst>
          </p:cNvPr>
          <p:cNvSpPr/>
          <p:nvPr/>
        </p:nvSpPr>
        <p:spPr>
          <a:xfrm>
            <a:off x="171162" y="3271836"/>
            <a:ext cx="2700965" cy="1280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Sponsorship</a:t>
            </a:r>
          </a:p>
        </p:txBody>
      </p:sp>
      <p:sp>
        <p:nvSpPr>
          <p:cNvPr id="2" name="Title 1">
            <a:extLst>
              <a:ext uri="{FF2B5EF4-FFF2-40B4-BE49-F238E27FC236}">
                <a16:creationId xmlns:a16="http://schemas.microsoft.com/office/drawing/2014/main" id="{C5C3DE61-EE7F-468A-9BFC-89B7A14B5CDC}"/>
              </a:ext>
            </a:extLst>
          </p:cNvPr>
          <p:cNvSpPr>
            <a:spLocks noGrp="1"/>
          </p:cNvSpPr>
          <p:nvPr>
            <p:ph type="title"/>
          </p:nvPr>
        </p:nvSpPr>
        <p:spPr/>
        <p:txBody>
          <a:bodyPr/>
          <a:lstStyle/>
          <a:p>
            <a:r>
              <a:rPr lang="en-US" dirty="0"/>
              <a:t>Sponsorship and Donations</a:t>
            </a:r>
          </a:p>
        </p:txBody>
      </p:sp>
      <p:sp>
        <p:nvSpPr>
          <p:cNvPr id="3" name="Content Placeholder 2">
            <a:extLst>
              <a:ext uri="{FF2B5EF4-FFF2-40B4-BE49-F238E27FC236}">
                <a16:creationId xmlns:a16="http://schemas.microsoft.com/office/drawing/2014/main" id="{6A24F8B9-3D45-4CA7-9D09-6D3BCC22071A}"/>
              </a:ext>
            </a:extLst>
          </p:cNvPr>
          <p:cNvSpPr>
            <a:spLocks noGrp="1"/>
          </p:cNvSpPr>
          <p:nvPr>
            <p:ph sz="quarter" idx="12"/>
          </p:nvPr>
        </p:nvSpPr>
        <p:spPr>
          <a:xfrm>
            <a:off x="91440" y="784322"/>
            <a:ext cx="8961120" cy="830997"/>
          </a:xfrm>
        </p:spPr>
        <p:txBody>
          <a:bodyPr>
            <a:spAutoFit/>
          </a:bodyPr>
          <a:lstStyle/>
          <a:p>
            <a:r>
              <a:rPr lang="en-US" dirty="0">
                <a:solidFill>
                  <a:schemeClr val="tx1"/>
                </a:solidFill>
                <a:effectLst/>
                <a:latin typeface="+mn-lt"/>
                <a:ea typeface="Calibri" panose="020F0502020204030204" pitchFamily="34" charset="0"/>
                <a:cs typeface="Arial" panose="020B0604020202020204" pitchFamily="34" charset="0"/>
              </a:rPr>
              <a:t>Donations cannot be given as a way to influence a business decision and/or to obtain an </a:t>
            </a:r>
            <a:r>
              <a:rPr lang="en-US" i="1" dirty="0">
                <a:solidFill>
                  <a:schemeClr val="tx1"/>
                </a:solidFill>
                <a:effectLst/>
                <a:latin typeface="+mn-lt"/>
                <a:ea typeface="Calibri" panose="020F0502020204030204" pitchFamily="34" charset="0"/>
                <a:cs typeface="Arial" panose="020B0604020202020204" pitchFamily="34" charset="0"/>
              </a:rPr>
              <a:t>improper business advantage. </a:t>
            </a:r>
            <a:r>
              <a:rPr lang="en-US" dirty="0">
                <a:solidFill>
                  <a:schemeClr val="tx1"/>
                </a:solidFill>
                <a:effectLst/>
                <a:latin typeface="+mn-lt"/>
                <a:ea typeface="Calibri" panose="020F0502020204030204" pitchFamily="34" charset="0"/>
                <a:cs typeface="Arial" panose="020B0604020202020204" pitchFamily="34" charset="0"/>
              </a:rPr>
              <a:t>Ecolab prohibits any type of contribution, or </a:t>
            </a:r>
            <a:r>
              <a:rPr lang="en-US" i="1" dirty="0">
                <a:solidFill>
                  <a:schemeClr val="tx1"/>
                </a:solidFill>
                <a:effectLst/>
                <a:latin typeface="+mn-lt"/>
                <a:ea typeface="Calibri" panose="020F0502020204030204" pitchFamily="34" charset="0"/>
                <a:cs typeface="Arial" panose="020B0604020202020204" pitchFamily="34" charset="0"/>
              </a:rPr>
              <a:t>anything of value</a:t>
            </a:r>
            <a:r>
              <a:rPr lang="en-US" dirty="0">
                <a:solidFill>
                  <a:schemeClr val="tx1"/>
                </a:solidFill>
                <a:effectLst/>
                <a:latin typeface="+mn-lt"/>
                <a:ea typeface="Calibri" panose="020F0502020204030204" pitchFamily="34" charset="0"/>
                <a:cs typeface="Arial" panose="020B0604020202020204" pitchFamily="34" charset="0"/>
              </a:rPr>
              <a:t>, to a political party or political candidate or permitting the use of Ecolab facilities for political activity unless doing so is legally permissible and approved in advance in accordance with the </a:t>
            </a:r>
            <a:r>
              <a:rPr lang="en-US" u="sng" dirty="0">
                <a:solidFill>
                  <a:schemeClr val="tx1"/>
                </a:solidFill>
                <a:effectLst/>
                <a:latin typeface="+mn-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Political Contributions Policy</a:t>
            </a:r>
            <a:r>
              <a:rPr lang="en-US" dirty="0">
                <a:solidFill>
                  <a:schemeClr val="tx1"/>
                </a:solidFill>
                <a:effectLst/>
                <a:latin typeface="+mn-lt"/>
                <a:ea typeface="Calibri" panose="020F0502020204030204" pitchFamily="34" charset="0"/>
                <a:cs typeface="Arial" panose="020B0604020202020204" pitchFamily="34" charset="0"/>
              </a:rPr>
              <a:t> and </a:t>
            </a:r>
            <a:r>
              <a:rPr lang="en-US" u="sng" dirty="0">
                <a:solidFill>
                  <a:schemeClr val="tx1"/>
                </a:solidFill>
                <a:effectLst/>
                <a:latin typeface="+mn-l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Global Donation Policy</a:t>
            </a:r>
            <a:r>
              <a:rPr lang="en-US" dirty="0">
                <a:solidFill>
                  <a:schemeClr val="tx1"/>
                </a:solidFill>
                <a:effectLst/>
                <a:latin typeface="+mn-lt"/>
                <a:ea typeface="Calibri" panose="020F0502020204030204" pitchFamily="34" charset="0"/>
                <a:cs typeface="Arial" panose="020B0604020202020204" pitchFamily="34" charset="0"/>
              </a:rPr>
              <a:t>.</a:t>
            </a:r>
            <a:endParaRPr lang="en-US" dirty="0">
              <a:solidFill>
                <a:schemeClr val="tx1"/>
              </a:solidFill>
              <a:effectLst/>
              <a:latin typeface="+mn-l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5FC23FC-3B21-4065-A43E-25A46F672C7A}"/>
              </a:ext>
            </a:extLst>
          </p:cNvPr>
          <p:cNvSpPr>
            <a:spLocks noGrp="1"/>
          </p:cNvSpPr>
          <p:nvPr>
            <p:ph type="ftr" sz="quarter" idx="3"/>
          </p:nvPr>
        </p:nvSpPr>
        <p:spPr/>
        <p:txBody>
          <a:bodyPr/>
          <a:lstStyle/>
          <a:p>
            <a:r>
              <a:rPr lang="en-IN" dirty="0"/>
              <a:t>Click each tab to learn in detail.</a:t>
            </a:r>
          </a:p>
        </p:txBody>
      </p:sp>
      <p:sp>
        <p:nvSpPr>
          <p:cNvPr id="11" name="TextBox 10">
            <a:extLst>
              <a:ext uri="{FF2B5EF4-FFF2-40B4-BE49-F238E27FC236}">
                <a16:creationId xmlns:a16="http://schemas.microsoft.com/office/drawing/2014/main" id="{FB3B35CA-0981-4D81-8E82-8401EE8A9429}"/>
              </a:ext>
            </a:extLst>
          </p:cNvPr>
          <p:cNvSpPr txBox="1"/>
          <p:nvPr/>
        </p:nvSpPr>
        <p:spPr>
          <a:xfrm>
            <a:off x="3200400" y="2093461"/>
            <a:ext cx="5638800" cy="830997"/>
          </a:xfrm>
          <a:prstGeom prst="rect">
            <a:avLst/>
          </a:prstGeom>
          <a:noFill/>
        </p:spPr>
        <p:txBody>
          <a:bodyPr wrap="square" rtlCol="0">
            <a:spAutoFit/>
          </a:bodyPr>
          <a:lstStyle/>
          <a:p>
            <a:r>
              <a:rPr lang="en-US" sz="1200" dirty="0">
                <a:effectLst/>
                <a:ea typeface="Calibri" panose="020F0502020204030204" pitchFamily="34" charset="0"/>
                <a:cs typeface="Arial" panose="020B0604020202020204" pitchFamily="34" charset="0"/>
              </a:rPr>
              <a:t>Donations to charities or for similar social purposes, whether in cash or in kind </a:t>
            </a:r>
            <a:r>
              <a:rPr lang="en-US" sz="1200" b="1" dirty="0">
                <a:effectLst/>
                <a:ea typeface="Calibri" panose="020F0502020204030204" pitchFamily="34" charset="0"/>
                <a:cs typeface="Arial" panose="020B0604020202020204" pitchFamily="34" charset="0"/>
              </a:rPr>
              <a:t>may not</a:t>
            </a:r>
            <a:r>
              <a:rPr lang="en-US" sz="1200" dirty="0">
                <a:effectLst/>
                <a:ea typeface="Calibri" panose="020F0502020204030204" pitchFamily="34" charset="0"/>
                <a:cs typeface="Arial" panose="020B0604020202020204" pitchFamily="34" charset="0"/>
              </a:rPr>
              <a:t> be made at the request of any </a:t>
            </a:r>
            <a:r>
              <a:rPr lang="en-US" sz="1200" i="1" dirty="0">
                <a:effectLst/>
                <a:ea typeface="Calibri" panose="020F0502020204030204" pitchFamily="34" charset="0"/>
                <a:cs typeface="Arial" panose="020B0604020202020204" pitchFamily="34" charset="0"/>
              </a:rPr>
              <a:t>government employee</a:t>
            </a:r>
            <a:r>
              <a:rPr lang="en-US" sz="1200" dirty="0">
                <a:effectLst/>
                <a:ea typeface="Calibri" panose="020F0502020204030204" pitchFamily="34" charset="0"/>
                <a:cs typeface="Arial" panose="020B0604020202020204" pitchFamily="34" charset="0"/>
              </a:rPr>
              <a:t>, or otherwise for the benefit of any </a:t>
            </a:r>
            <a:r>
              <a:rPr lang="en-US" sz="1200" i="1" dirty="0">
                <a:solidFill>
                  <a:srgbClr val="6C6D72"/>
                </a:solidFill>
                <a:effectLst/>
                <a:ea typeface="Calibri" panose="020F0502020204030204" pitchFamily="34" charset="0"/>
                <a:cs typeface="Arial" panose="020B0604020202020204" pitchFamily="34" charset="0"/>
              </a:rPr>
              <a:t>government employee</a:t>
            </a:r>
            <a:r>
              <a:rPr lang="en-US" sz="1200" dirty="0">
                <a:solidFill>
                  <a:srgbClr val="6C6D72"/>
                </a:solidFill>
                <a:effectLst/>
                <a:ea typeface="Calibri" panose="020F0502020204030204" pitchFamily="34" charset="0"/>
                <a:cs typeface="Arial" panose="020B0604020202020204" pitchFamily="34" charset="0"/>
              </a:rPr>
              <a:t> (or family member) without pre-approval from </a:t>
            </a:r>
            <a:r>
              <a:rPr lang="en-US" sz="1200" u="sng" dirty="0">
                <a:solidFill>
                  <a:srgbClr val="6C6D72"/>
                </a:solidFill>
                <a:effectLst/>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Global Compliance</a:t>
            </a:r>
            <a:r>
              <a:rPr lang="en-US" sz="1200" dirty="0">
                <a:solidFill>
                  <a:srgbClr val="6C6D72"/>
                </a:solidFill>
                <a:effectLst/>
                <a:ea typeface="Calibri" panose="020F0502020204030204" pitchFamily="34" charset="0"/>
                <a:cs typeface="Arial" panose="020B0604020202020204" pitchFamily="34" charset="0"/>
              </a:rPr>
              <a:t>.  </a:t>
            </a:r>
            <a:endParaRPr lang="en-US" sz="1200" dirty="0">
              <a:solidFill>
                <a:srgbClr val="6C6D72"/>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77887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C37C08-EBF7-4D83-872B-4B99454FE8D9}"/>
              </a:ext>
            </a:extLst>
          </p:cNvPr>
          <p:cNvSpPr/>
          <p:nvPr/>
        </p:nvSpPr>
        <p:spPr>
          <a:xfrm>
            <a:off x="0" y="1639427"/>
            <a:ext cx="9143999" cy="3127431"/>
          </a:xfrm>
          <a:prstGeom prst="rect">
            <a:avLst/>
          </a:prstGeom>
          <a:solidFill>
            <a:srgbClr val="F2F2F2"/>
          </a:solidFill>
          <a:ln w="25400"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Verdana"/>
              <a:ea typeface="+mn-ea"/>
              <a:cs typeface="+mn-cs"/>
            </a:endParaRPr>
          </a:p>
        </p:txBody>
      </p:sp>
      <p:sp>
        <p:nvSpPr>
          <p:cNvPr id="17" name="Rounded Rectangle 21">
            <a:extLst>
              <a:ext uri="{FF2B5EF4-FFF2-40B4-BE49-F238E27FC236}">
                <a16:creationId xmlns:a16="http://schemas.microsoft.com/office/drawing/2014/main" id="{A46260D0-4D89-4F40-97AE-B77F0E522C42}"/>
              </a:ext>
            </a:extLst>
          </p:cNvPr>
          <p:cNvSpPr/>
          <p:nvPr/>
        </p:nvSpPr>
        <p:spPr>
          <a:xfrm>
            <a:off x="88802" y="1765906"/>
            <a:ext cx="2865686" cy="2868041"/>
          </a:xfrm>
          <a:prstGeom prst="roundRect">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743499"/>
            <a:endParaRPr lang="en-US" sz="1500" dirty="0"/>
          </a:p>
        </p:txBody>
      </p:sp>
      <p:sp>
        <p:nvSpPr>
          <p:cNvPr id="19" name="Rounded Rectangle 24">
            <a:extLst>
              <a:ext uri="{FF2B5EF4-FFF2-40B4-BE49-F238E27FC236}">
                <a16:creationId xmlns:a16="http://schemas.microsoft.com/office/drawing/2014/main" id="{F7E6F9C0-A96C-4F1C-8842-42B50E2FB53A}"/>
              </a:ext>
            </a:extLst>
          </p:cNvPr>
          <p:cNvSpPr/>
          <p:nvPr/>
        </p:nvSpPr>
        <p:spPr>
          <a:xfrm>
            <a:off x="171162" y="1900237"/>
            <a:ext cx="2700965" cy="12801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Donations</a:t>
            </a:r>
          </a:p>
        </p:txBody>
      </p:sp>
      <p:sp>
        <p:nvSpPr>
          <p:cNvPr id="21" name="Rounded Rectangle 24">
            <a:extLst>
              <a:ext uri="{FF2B5EF4-FFF2-40B4-BE49-F238E27FC236}">
                <a16:creationId xmlns:a16="http://schemas.microsoft.com/office/drawing/2014/main" id="{81EAC62A-ACF9-4339-B31F-54AACE41F9CB}"/>
              </a:ext>
            </a:extLst>
          </p:cNvPr>
          <p:cNvSpPr/>
          <p:nvPr/>
        </p:nvSpPr>
        <p:spPr>
          <a:xfrm>
            <a:off x="171162" y="3271836"/>
            <a:ext cx="2700965" cy="1280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Sponsorship</a:t>
            </a:r>
          </a:p>
        </p:txBody>
      </p:sp>
      <p:sp>
        <p:nvSpPr>
          <p:cNvPr id="2" name="Title 1">
            <a:extLst>
              <a:ext uri="{FF2B5EF4-FFF2-40B4-BE49-F238E27FC236}">
                <a16:creationId xmlns:a16="http://schemas.microsoft.com/office/drawing/2014/main" id="{C5C3DE61-EE7F-468A-9BFC-89B7A14B5CDC}"/>
              </a:ext>
            </a:extLst>
          </p:cNvPr>
          <p:cNvSpPr>
            <a:spLocks noGrp="1"/>
          </p:cNvSpPr>
          <p:nvPr>
            <p:ph type="title"/>
          </p:nvPr>
        </p:nvSpPr>
        <p:spPr/>
        <p:txBody>
          <a:bodyPr/>
          <a:lstStyle/>
          <a:p>
            <a:r>
              <a:rPr lang="en-US" dirty="0"/>
              <a:t>Sponsorship and Donations</a:t>
            </a:r>
          </a:p>
        </p:txBody>
      </p:sp>
      <p:sp>
        <p:nvSpPr>
          <p:cNvPr id="3" name="Content Placeholder 2">
            <a:extLst>
              <a:ext uri="{FF2B5EF4-FFF2-40B4-BE49-F238E27FC236}">
                <a16:creationId xmlns:a16="http://schemas.microsoft.com/office/drawing/2014/main" id="{6A24F8B9-3D45-4CA7-9D09-6D3BCC22071A}"/>
              </a:ext>
            </a:extLst>
          </p:cNvPr>
          <p:cNvSpPr>
            <a:spLocks noGrp="1"/>
          </p:cNvSpPr>
          <p:nvPr>
            <p:ph sz="quarter" idx="12"/>
          </p:nvPr>
        </p:nvSpPr>
        <p:spPr>
          <a:xfrm>
            <a:off x="91440" y="784322"/>
            <a:ext cx="8961120" cy="830997"/>
          </a:xfrm>
        </p:spPr>
        <p:txBody>
          <a:bodyPr>
            <a:spAutoFit/>
          </a:bodyPr>
          <a:lstStyle/>
          <a:p>
            <a:r>
              <a:rPr lang="en-US" dirty="0">
                <a:solidFill>
                  <a:schemeClr val="tx1"/>
                </a:solidFill>
                <a:effectLst/>
                <a:latin typeface="+mn-lt"/>
                <a:ea typeface="Calibri" panose="020F0502020204030204" pitchFamily="34" charset="0"/>
                <a:cs typeface="Arial" panose="020B0604020202020204" pitchFamily="34" charset="0"/>
              </a:rPr>
              <a:t>Donations cannot be given as a way to influence a business decision and/or to obtain an </a:t>
            </a:r>
            <a:r>
              <a:rPr lang="en-US" i="1" dirty="0">
                <a:solidFill>
                  <a:schemeClr val="tx1"/>
                </a:solidFill>
                <a:effectLst/>
                <a:latin typeface="+mn-lt"/>
                <a:ea typeface="Calibri" panose="020F0502020204030204" pitchFamily="34" charset="0"/>
                <a:cs typeface="Arial" panose="020B0604020202020204" pitchFamily="34" charset="0"/>
              </a:rPr>
              <a:t>improper business advantage. </a:t>
            </a:r>
            <a:r>
              <a:rPr lang="en-US" dirty="0">
                <a:solidFill>
                  <a:schemeClr val="tx1"/>
                </a:solidFill>
                <a:effectLst/>
                <a:latin typeface="+mn-lt"/>
                <a:ea typeface="Calibri" panose="020F0502020204030204" pitchFamily="34" charset="0"/>
                <a:cs typeface="Arial" panose="020B0604020202020204" pitchFamily="34" charset="0"/>
              </a:rPr>
              <a:t>Ecolab prohibits any type of contribution, or </a:t>
            </a:r>
            <a:r>
              <a:rPr lang="en-US" i="1" dirty="0">
                <a:solidFill>
                  <a:schemeClr val="tx1"/>
                </a:solidFill>
                <a:effectLst/>
                <a:latin typeface="+mn-lt"/>
                <a:ea typeface="Calibri" panose="020F0502020204030204" pitchFamily="34" charset="0"/>
                <a:cs typeface="Arial" panose="020B0604020202020204" pitchFamily="34" charset="0"/>
              </a:rPr>
              <a:t>anything of value</a:t>
            </a:r>
            <a:r>
              <a:rPr lang="en-US" dirty="0">
                <a:solidFill>
                  <a:schemeClr val="tx1"/>
                </a:solidFill>
                <a:effectLst/>
                <a:latin typeface="+mn-lt"/>
                <a:ea typeface="Calibri" panose="020F0502020204030204" pitchFamily="34" charset="0"/>
                <a:cs typeface="Arial" panose="020B0604020202020204" pitchFamily="34" charset="0"/>
              </a:rPr>
              <a:t>, to a political party or political candidate or permitting the use of Ecolab facilities for political activity unless doing so is legally permissible and approved in advance in accordance with the </a:t>
            </a:r>
            <a:r>
              <a:rPr lang="en-US" u="sng" dirty="0">
                <a:solidFill>
                  <a:schemeClr val="tx1"/>
                </a:solidFill>
                <a:effectLst/>
                <a:latin typeface="+mn-lt"/>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Political Contributions Policy</a:t>
            </a:r>
            <a:r>
              <a:rPr lang="en-US" dirty="0">
                <a:solidFill>
                  <a:schemeClr val="tx1"/>
                </a:solidFill>
                <a:effectLst/>
                <a:latin typeface="+mn-lt"/>
                <a:ea typeface="Calibri" panose="020F0502020204030204" pitchFamily="34" charset="0"/>
                <a:cs typeface="Arial" panose="020B0604020202020204" pitchFamily="34" charset="0"/>
              </a:rPr>
              <a:t> and </a:t>
            </a:r>
            <a:r>
              <a:rPr lang="en-US" u="sng" dirty="0">
                <a:solidFill>
                  <a:schemeClr val="tx1"/>
                </a:solidFill>
                <a:effectLst/>
                <a:latin typeface="+mn-lt"/>
                <a:ea typeface="Calibri" panose="020F0502020204030204" pitchFamily="34" charset="0"/>
                <a:cs typeface="Arial" panose="020B0604020202020204" pitchFamily="34" charset="0"/>
                <a:hlinkClick r:id="rId3">
                  <a:extLst>
                    <a:ext uri="{A12FA001-AC4F-418D-AE19-62706E023703}">
                      <ahyp:hlinkClr xmlns:ahyp="http://schemas.microsoft.com/office/drawing/2018/hyperlinkcolor" val="tx"/>
                    </a:ext>
                  </a:extLst>
                </a:hlinkClick>
              </a:rPr>
              <a:t>Global Donation Policy</a:t>
            </a:r>
            <a:r>
              <a:rPr lang="en-US" dirty="0">
                <a:solidFill>
                  <a:schemeClr val="tx1"/>
                </a:solidFill>
                <a:effectLst/>
                <a:latin typeface="+mn-lt"/>
                <a:ea typeface="Calibri" panose="020F0502020204030204" pitchFamily="34" charset="0"/>
                <a:cs typeface="Arial" panose="020B0604020202020204" pitchFamily="34" charset="0"/>
              </a:rPr>
              <a:t>.</a:t>
            </a:r>
            <a:endParaRPr lang="en-US" dirty="0">
              <a:solidFill>
                <a:schemeClr val="tx1"/>
              </a:solidFill>
              <a:effectLst/>
              <a:latin typeface="+mn-lt"/>
              <a:ea typeface="Calibri" panose="020F0502020204030204" pitchFamily="34"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65FC23FC-3B21-4065-A43E-25A46F672C7A}"/>
              </a:ext>
            </a:extLst>
          </p:cNvPr>
          <p:cNvSpPr>
            <a:spLocks noGrp="1"/>
          </p:cNvSpPr>
          <p:nvPr>
            <p:ph type="ftr" sz="quarter" idx="3"/>
          </p:nvPr>
        </p:nvSpPr>
        <p:spPr/>
        <p:txBody>
          <a:bodyPr/>
          <a:lstStyle/>
          <a:p>
            <a:r>
              <a:rPr lang="en-IN" dirty="0"/>
              <a:t>Click each tab to learn in detail.</a:t>
            </a:r>
          </a:p>
        </p:txBody>
      </p:sp>
      <p:sp>
        <p:nvSpPr>
          <p:cNvPr id="11" name="TextBox 10">
            <a:extLst>
              <a:ext uri="{FF2B5EF4-FFF2-40B4-BE49-F238E27FC236}">
                <a16:creationId xmlns:a16="http://schemas.microsoft.com/office/drawing/2014/main" id="{FB3B35CA-0981-4D81-8E82-8401EE8A9429}"/>
              </a:ext>
            </a:extLst>
          </p:cNvPr>
          <p:cNvSpPr txBox="1"/>
          <p:nvPr/>
        </p:nvSpPr>
        <p:spPr>
          <a:xfrm>
            <a:off x="3139127" y="1814722"/>
            <a:ext cx="5833711" cy="2755370"/>
          </a:xfrm>
          <a:prstGeom prst="rect">
            <a:avLst/>
          </a:prstGeom>
          <a:noFill/>
        </p:spPr>
        <p:txBody>
          <a:bodyPr wrap="square" rtlCol="0">
            <a:spAutoFit/>
          </a:bodyPr>
          <a:lstStyle/>
          <a:p>
            <a:pPr marL="0" marR="0">
              <a:lnSpc>
                <a:spcPct val="107000"/>
              </a:lnSpc>
            </a:pPr>
            <a:r>
              <a:rPr lang="en-US" sz="1200" dirty="0">
                <a:solidFill>
                  <a:srgbClr val="6C6D72"/>
                </a:solidFill>
                <a:effectLst/>
                <a:ea typeface="Calibri" panose="020F0502020204030204" pitchFamily="34" charset="0"/>
                <a:cs typeface="Arial" panose="020B0604020202020204" pitchFamily="34" charset="0"/>
              </a:rPr>
              <a:t>Sponsorships are commitments made by Ecolab as part of its overall communication and marketing strategy. Sponsorships seek to strengthen Ecolab’s brand and overall reputation, build internal pride or promote Ecolab as a preferred partner. Sponsorships must have a clear objective and should be used to assist worthy causes and projects. </a:t>
            </a:r>
          </a:p>
          <a:p>
            <a:pPr marL="0" marR="0">
              <a:lnSpc>
                <a:spcPct val="107000"/>
              </a:lnSpc>
            </a:pPr>
            <a:endParaRPr lang="en-US" sz="1200" dirty="0">
              <a:solidFill>
                <a:srgbClr val="6C6D72"/>
              </a:solidFill>
              <a:effectLst/>
              <a:ea typeface="Calibri" panose="020F0502020204030204" pitchFamily="34" charset="0"/>
              <a:cs typeface="Times New Roman" panose="02020603050405020304" pitchFamily="18" charset="0"/>
            </a:endParaRPr>
          </a:p>
          <a:p>
            <a:r>
              <a:rPr lang="en-US" sz="1200" dirty="0">
                <a:solidFill>
                  <a:srgbClr val="6C6D72"/>
                </a:solidFill>
                <a:effectLst/>
                <a:ea typeface="Calibri" panose="020F0502020204030204" pitchFamily="34" charset="0"/>
                <a:cs typeface="Arial" panose="020B0604020202020204" pitchFamily="34" charset="0"/>
              </a:rPr>
              <a:t>All sponsorships must be governed by a written agreement that clearly defines Ecolab’s contribution, the other participating organization’s contribution and the project’s goal, beneficiaries, milestones, timelines and costs. Any sponsorship request by a State-owned Entity (SOE) or </a:t>
            </a:r>
            <a:r>
              <a:rPr lang="en-US" sz="1200" i="1" dirty="0">
                <a:solidFill>
                  <a:srgbClr val="6C6D72"/>
                </a:solidFill>
                <a:effectLst/>
                <a:ea typeface="Calibri" panose="020F0502020204030204" pitchFamily="34" charset="0"/>
                <a:cs typeface="Arial" panose="020B0604020202020204" pitchFamily="34" charset="0"/>
              </a:rPr>
              <a:t>government employee</a:t>
            </a:r>
            <a:r>
              <a:rPr lang="en-US" sz="1200" dirty="0">
                <a:solidFill>
                  <a:srgbClr val="6C6D72"/>
                </a:solidFill>
                <a:effectLst/>
                <a:ea typeface="Calibri" panose="020F0502020204030204" pitchFamily="34" charset="0"/>
                <a:cs typeface="Arial" panose="020B0604020202020204" pitchFamily="34" charset="0"/>
              </a:rPr>
              <a:t> requires preapproval by </a:t>
            </a:r>
            <a:r>
              <a:rPr lang="en-US" sz="1200" u="sng" dirty="0">
                <a:solidFill>
                  <a:srgbClr val="6C6D72"/>
                </a:solidFill>
                <a:effectLst/>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Global Compliance</a:t>
            </a:r>
            <a:r>
              <a:rPr lang="en-US" sz="1200" u="sng" dirty="0">
                <a:solidFill>
                  <a:srgbClr val="6C6D72"/>
                </a:solidFill>
                <a:effectLst/>
                <a:ea typeface="Calibri" panose="020F0502020204030204" pitchFamily="34" charset="0"/>
                <a:cs typeface="Arial" panose="020B0604020202020204" pitchFamily="34" charset="0"/>
              </a:rPr>
              <a:t>. </a:t>
            </a:r>
            <a:r>
              <a:rPr lang="en-US" sz="1200" dirty="0">
                <a:solidFill>
                  <a:srgbClr val="6C6D72"/>
                </a:solidFill>
                <a:effectLst/>
                <a:ea typeface="Calibri" panose="020F0502020204030204" pitchFamily="34" charset="0"/>
                <a:cs typeface="Arial" panose="020B0604020202020204" pitchFamily="34" charset="0"/>
              </a:rPr>
              <a:t>For support regarding adequate anti-corruption documentation, training and guidance, as well as steps for avoiding and managing conflicts arising from contributions and sponsorships to an SOE or </a:t>
            </a:r>
            <a:r>
              <a:rPr lang="en-US" sz="1200" i="1" dirty="0">
                <a:solidFill>
                  <a:srgbClr val="6C6D72"/>
                </a:solidFill>
                <a:effectLst/>
                <a:ea typeface="Calibri" panose="020F0502020204030204" pitchFamily="34" charset="0"/>
                <a:cs typeface="Arial" panose="020B0604020202020204" pitchFamily="34" charset="0"/>
              </a:rPr>
              <a:t>government employee</a:t>
            </a:r>
            <a:r>
              <a:rPr lang="en-US" sz="1200" dirty="0">
                <a:solidFill>
                  <a:srgbClr val="6C6D72"/>
                </a:solidFill>
                <a:effectLst/>
                <a:ea typeface="Calibri" panose="020F0502020204030204" pitchFamily="34" charset="0"/>
                <a:cs typeface="Arial" panose="020B0604020202020204" pitchFamily="34" charset="0"/>
              </a:rPr>
              <a:t>, immediately contact</a:t>
            </a:r>
            <a:r>
              <a:rPr lang="en-US" sz="1200" u="sng" dirty="0">
                <a:solidFill>
                  <a:srgbClr val="6C6D72"/>
                </a:solidFill>
                <a:effectLst/>
                <a:ea typeface="Calibri" panose="020F0502020204030204" pitchFamily="34" charset="0"/>
                <a:cs typeface="Arial" panose="020B0604020202020204" pitchFamily="34" charset="0"/>
              </a:rPr>
              <a:t> </a:t>
            </a:r>
            <a:r>
              <a:rPr lang="en-US" sz="1200" u="sng" dirty="0">
                <a:solidFill>
                  <a:srgbClr val="6C6D72"/>
                </a:solidFill>
                <a:effectLst/>
                <a:ea typeface="Calibri" panose="020F050202020403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Global Compliance</a:t>
            </a:r>
            <a:r>
              <a:rPr lang="en-US" sz="1200" u="sng" dirty="0">
                <a:solidFill>
                  <a:srgbClr val="6C6D72"/>
                </a:solidFill>
                <a:effectLst/>
                <a:ea typeface="Calibri" panose="020F0502020204030204" pitchFamily="34" charset="0"/>
                <a:cs typeface="Arial" panose="020B0604020202020204" pitchFamily="34" charset="0"/>
              </a:rPr>
              <a:t>.</a:t>
            </a:r>
            <a:endParaRPr lang="en-US" sz="1000" dirty="0">
              <a:solidFill>
                <a:srgbClr val="6C6D72"/>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77079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D3763-F0FA-4DF8-A5EE-DA11B0E3B673}"/>
              </a:ext>
            </a:extLst>
          </p:cNvPr>
          <p:cNvSpPr>
            <a:spLocks noGrp="1"/>
          </p:cNvSpPr>
          <p:nvPr>
            <p:ph type="title"/>
          </p:nvPr>
        </p:nvSpPr>
        <p:spPr/>
        <p:txBody>
          <a:bodyPr/>
          <a:lstStyle/>
          <a:p>
            <a:r>
              <a:rPr lang="en-US" dirty="0"/>
              <a:t>A Worthy Cause</a:t>
            </a:r>
          </a:p>
        </p:txBody>
      </p:sp>
      <p:sp>
        <p:nvSpPr>
          <p:cNvPr id="8" name="Rectangle 7">
            <a:extLst>
              <a:ext uri="{FF2B5EF4-FFF2-40B4-BE49-F238E27FC236}">
                <a16:creationId xmlns:a16="http://schemas.microsoft.com/office/drawing/2014/main" id="{CA2910C4-270D-4DD1-A68F-CB2CB03F3929}"/>
              </a:ext>
            </a:extLst>
          </p:cNvPr>
          <p:cNvSpPr/>
          <p:nvPr/>
        </p:nvSpPr>
        <p:spPr>
          <a:xfrm>
            <a:off x="2988653" y="794656"/>
            <a:ext cx="6155347" cy="4229782"/>
          </a:xfrm>
          <a:prstGeom prst="rect">
            <a:avLst/>
          </a:prstGeom>
          <a:solidFill>
            <a:schemeClr val="bg1">
              <a:lumMod val="95000"/>
            </a:schemeClr>
          </a:solidFill>
          <a:ln w="25400" cap="flat" cmpd="sng" algn="ctr">
            <a:noFill/>
            <a:prstDash val="solid"/>
          </a:ln>
          <a:effectLst/>
        </p:spPr>
        <p:txBody>
          <a:bodyPr rtlCol="0" anchor="ctr"/>
          <a:lstStyle/>
          <a:p>
            <a:pPr algn="ctr" defTabSz="914400"/>
            <a:endParaRPr lang="en-GB" sz="1800" kern="0" dirty="0">
              <a:solidFill>
                <a:sysClr val="window" lastClr="FFFFFF"/>
              </a:solidFill>
              <a:latin typeface="Verdana"/>
            </a:endParaRPr>
          </a:p>
        </p:txBody>
      </p:sp>
      <p:sp>
        <p:nvSpPr>
          <p:cNvPr id="10" name="Rectangle 9">
            <a:extLst>
              <a:ext uri="{FF2B5EF4-FFF2-40B4-BE49-F238E27FC236}">
                <a16:creationId xmlns:a16="http://schemas.microsoft.com/office/drawing/2014/main" id="{0F65D61B-E658-4C92-8996-A62E1FC2D42B}"/>
              </a:ext>
            </a:extLst>
          </p:cNvPr>
          <p:cNvSpPr/>
          <p:nvPr/>
        </p:nvSpPr>
        <p:spPr>
          <a:xfrm>
            <a:off x="8178921" y="4682219"/>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12" name="Content Placeholder 2">
            <a:extLst>
              <a:ext uri="{FF2B5EF4-FFF2-40B4-BE49-F238E27FC236}">
                <a16:creationId xmlns:a16="http://schemas.microsoft.com/office/drawing/2014/main" id="{20E6F9B7-F3B3-4564-B484-2E6113B574E0}"/>
              </a:ext>
            </a:extLst>
          </p:cNvPr>
          <p:cNvSpPr txBox="1">
            <a:spLocks/>
          </p:cNvSpPr>
          <p:nvPr/>
        </p:nvSpPr>
        <p:spPr>
          <a:xfrm>
            <a:off x="3048000" y="857940"/>
            <a:ext cx="5996711" cy="1200329"/>
          </a:xfrm>
          <a:prstGeom prst="rect">
            <a:avLst/>
          </a:prstGeom>
        </p:spPr>
        <p:txBody>
          <a:bodyPr vert="horz" wrap="square" lIns="91440" tIns="45720" rIns="91440" bIns="45720" rtlCol="0">
            <a:sp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US" sz="1200" b="0" i="0" u="none" strike="noStrike" kern="1200" cap="none" spc="0" normalizeH="0" baseline="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Wingdings" panose="05000000000000000000" pitchFamily="2" charset="2"/>
              <a:buChar char="§"/>
              <a:defRPr kumimoji="0" lang="en-IN" sz="1200" b="0" i="0" u="none" strike="noStrike" kern="1200" cap="none" spc="0" normalizeH="0" baseline="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spcAft>
                <a:spcPts val="0"/>
              </a:spcAft>
            </a:pPr>
            <a:r>
              <a:rPr lang="en-US" dirty="0">
                <a:solidFill>
                  <a:srgbClr val="6C6D72"/>
                </a:solidFill>
                <a:latin typeface="Comic Sans MS" panose="030F0702030302020204" pitchFamily="66" charset="0"/>
              </a:rPr>
              <a:t>John is trying to win a big public contract for Ecolab. </a:t>
            </a:r>
            <a:r>
              <a:rPr lang="en-US" dirty="0">
                <a:solidFill>
                  <a:srgbClr val="FF0000"/>
                </a:solidFill>
                <a:latin typeface="Comic Sans MS" panose="030F0702030302020204" pitchFamily="66" charset="0"/>
              </a:rPr>
              <a:t>He knows the customer’s </a:t>
            </a:r>
            <a:r>
              <a:rPr lang="en-US" dirty="0">
                <a:solidFill>
                  <a:srgbClr val="6C6D72"/>
                </a:solidFill>
                <a:latin typeface="Comic Sans MS" panose="030F0702030302020204" pitchFamily="66" charset="0"/>
              </a:rPr>
              <a:t>purchasing manager is passionate in his support for a local children’s charity, so John makes </a:t>
            </a:r>
            <a:r>
              <a:rPr lang="en-US" dirty="0">
                <a:solidFill>
                  <a:schemeClr val="tx1"/>
                </a:solidFill>
                <a:latin typeface="Comic Sans MS" panose="030F0702030302020204" pitchFamily="66" charset="0"/>
              </a:rPr>
              <a:t>a generous donation to the children’s charity in Ecolab’s name. Is this behavior acceptable at Ecolab?</a:t>
            </a:r>
          </a:p>
          <a:p>
            <a:pPr>
              <a:spcAft>
                <a:spcPts val="0"/>
              </a:spcAft>
            </a:pPr>
            <a:endParaRPr lang="en-US" dirty="0">
              <a:solidFill>
                <a:schemeClr val="tx1"/>
              </a:solidFill>
              <a:latin typeface="Comic Sans MS" panose="030F0702030302020204" pitchFamily="66" charset="0"/>
            </a:endParaRPr>
          </a:p>
          <a:p>
            <a:r>
              <a:rPr lang="en-US" dirty="0">
                <a:solidFill>
                  <a:schemeClr val="tx2"/>
                </a:solidFill>
                <a:latin typeface="Comic Sans MS" panose="030F0702030302020204" pitchFamily="66" charset="0"/>
              </a:rPr>
              <a:t>Select the correct option and click CHECK.</a:t>
            </a:r>
          </a:p>
        </p:txBody>
      </p:sp>
      <p:sp>
        <p:nvSpPr>
          <p:cNvPr id="14" name="TextBox 13">
            <a:extLst>
              <a:ext uri="{FF2B5EF4-FFF2-40B4-BE49-F238E27FC236}">
                <a16:creationId xmlns:a16="http://schemas.microsoft.com/office/drawing/2014/main" id="{81098B21-1264-4356-8F8B-421826108E47}"/>
              </a:ext>
            </a:extLst>
          </p:cNvPr>
          <p:cNvSpPr txBox="1"/>
          <p:nvPr/>
        </p:nvSpPr>
        <p:spPr>
          <a:xfrm>
            <a:off x="3021310" y="2314974"/>
            <a:ext cx="5996711" cy="575863"/>
          </a:xfrm>
          <a:prstGeom prst="rect">
            <a:avLst/>
          </a:prstGeom>
          <a:noFill/>
        </p:spPr>
        <p:txBody>
          <a:bodyPr wrap="square">
            <a:spAutoFit/>
          </a:bodyPr>
          <a:lstStyle/>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Yes</a:t>
            </a:r>
          </a:p>
          <a:p>
            <a:pPr marL="342900" marR="0" lvl="0" indent="-342900" algn="just">
              <a:lnSpc>
                <a:spcPct val="107000"/>
              </a:lnSpc>
              <a:spcBef>
                <a:spcPts val="0"/>
              </a:spcBef>
              <a:spcAft>
                <a:spcPts val="800"/>
              </a:spcAft>
              <a:buFont typeface="Courier New" panose="02070309020205020404" pitchFamily="49" charset="0"/>
              <a:buChar char="o"/>
            </a:pPr>
            <a:r>
              <a:rPr lang="en-US" sz="1200" dirty="0">
                <a:effectLst/>
                <a:ea typeface="Calibri" panose="020F0502020204030204" pitchFamily="34" charset="0"/>
                <a:cs typeface="Times New Roman" panose="02020603050405020304" pitchFamily="18" charset="0"/>
              </a:rPr>
              <a:t>No</a:t>
            </a:r>
          </a:p>
        </p:txBody>
      </p:sp>
      <p:sp>
        <p:nvSpPr>
          <p:cNvPr id="3" name="Rectangle 2">
            <a:extLst>
              <a:ext uri="{FF2B5EF4-FFF2-40B4-BE49-F238E27FC236}">
                <a16:creationId xmlns:a16="http://schemas.microsoft.com/office/drawing/2014/main" id="{EDDEC5F2-AE49-4CEC-BB66-D9BEC8C7F73B}"/>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18 </a:t>
            </a:r>
          </a:p>
        </p:txBody>
      </p:sp>
      <p:pic>
        <p:nvPicPr>
          <p:cNvPr id="6" name="Picture 2">
            <a:extLst>
              <a:ext uri="{FF2B5EF4-FFF2-40B4-BE49-F238E27FC236}">
                <a16:creationId xmlns:a16="http://schemas.microsoft.com/office/drawing/2014/main" id="{FDEF2F77-594E-43F5-B289-AC9A2A2685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6478" r="26478"/>
          <a:stretch/>
        </p:blipFill>
        <p:spPr bwMode="auto">
          <a:xfrm>
            <a:off x="0" y="778358"/>
            <a:ext cx="2995910" cy="4246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19110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0B986-C8BC-4081-95DD-999152E2216A}"/>
              </a:ext>
            </a:extLst>
          </p:cNvPr>
          <p:cNvSpPr>
            <a:spLocks noGrp="1"/>
          </p:cNvSpPr>
          <p:nvPr>
            <p:ph type="title"/>
          </p:nvPr>
        </p:nvSpPr>
        <p:spPr/>
        <p:txBody>
          <a:bodyPr/>
          <a:lstStyle/>
          <a:p>
            <a:r>
              <a:rPr lang="en-US" dirty="0"/>
              <a:t>Books and Records</a:t>
            </a:r>
          </a:p>
        </p:txBody>
      </p:sp>
      <p:sp>
        <p:nvSpPr>
          <p:cNvPr id="6" name="Rectangle 5">
            <a:extLst>
              <a:ext uri="{FF2B5EF4-FFF2-40B4-BE49-F238E27FC236}">
                <a16:creationId xmlns:a16="http://schemas.microsoft.com/office/drawing/2014/main" id="{7CF1D407-805A-4F71-9703-B15B0D1B9AE5}"/>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19 </a:t>
            </a:r>
          </a:p>
        </p:txBody>
      </p:sp>
      <p:sp>
        <p:nvSpPr>
          <p:cNvPr id="15" name="Rectangle 14">
            <a:extLst>
              <a:ext uri="{FF2B5EF4-FFF2-40B4-BE49-F238E27FC236}">
                <a16:creationId xmlns:a16="http://schemas.microsoft.com/office/drawing/2014/main" id="{E0B44452-0F7D-435C-9B22-65FCCFA3DF73}"/>
              </a:ext>
            </a:extLst>
          </p:cNvPr>
          <p:cNvSpPr/>
          <p:nvPr/>
        </p:nvSpPr>
        <p:spPr>
          <a:xfrm>
            <a:off x="3740805" y="832510"/>
            <a:ext cx="5403195" cy="3910140"/>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7" name="Rectangle 16">
            <a:extLst>
              <a:ext uri="{FF2B5EF4-FFF2-40B4-BE49-F238E27FC236}">
                <a16:creationId xmlns:a16="http://schemas.microsoft.com/office/drawing/2014/main" id="{03EB8D05-CD64-49F4-9AD9-74D445F4A303}"/>
              </a:ext>
            </a:extLst>
          </p:cNvPr>
          <p:cNvSpPr/>
          <p:nvPr/>
        </p:nvSpPr>
        <p:spPr>
          <a:xfrm>
            <a:off x="8045151" y="3776615"/>
            <a:ext cx="1098849" cy="96603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pic>
        <p:nvPicPr>
          <p:cNvPr id="23" name="Graphic 22" descr="Books on shelf">
            <a:extLst>
              <a:ext uri="{FF2B5EF4-FFF2-40B4-BE49-F238E27FC236}">
                <a16:creationId xmlns:a16="http://schemas.microsoft.com/office/drawing/2014/main" id="{5EFD5CCB-C376-45EF-A005-0B82CD4958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37375" y="3802432"/>
            <a:ext cx="914400" cy="914400"/>
          </a:xfrm>
          <a:prstGeom prst="rect">
            <a:avLst/>
          </a:prstGeom>
        </p:spPr>
      </p:pic>
      <p:pic>
        <p:nvPicPr>
          <p:cNvPr id="24" name="Picture 2">
            <a:extLst>
              <a:ext uri="{FF2B5EF4-FFF2-40B4-BE49-F238E27FC236}">
                <a16:creationId xmlns:a16="http://schemas.microsoft.com/office/drawing/2014/main" id="{4EAAE910-EEB7-4C96-B556-FD988B8102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14416" b="14416"/>
          <a:stretch/>
        </p:blipFill>
        <p:spPr bwMode="auto">
          <a:xfrm>
            <a:off x="0" y="832511"/>
            <a:ext cx="3633487" cy="388432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C0A3306E-7CB4-42D0-A7EF-378D800489CC}"/>
              </a:ext>
            </a:extLst>
          </p:cNvPr>
          <p:cNvSpPr txBox="1"/>
          <p:nvPr/>
        </p:nvSpPr>
        <p:spPr>
          <a:xfrm>
            <a:off x="3840172" y="1541085"/>
            <a:ext cx="5204460" cy="2492990"/>
          </a:xfrm>
          <a:prstGeom prst="rect">
            <a:avLst/>
          </a:prstGeom>
          <a:noFill/>
        </p:spPr>
        <p:txBody>
          <a:bodyPr wrap="square">
            <a:spAutoFit/>
          </a:bodyPr>
          <a:lstStyle/>
          <a:p>
            <a:r>
              <a:rPr lang="en-US" sz="1200" dirty="0">
                <a:solidFill>
                  <a:schemeClr val="bg1"/>
                </a:solidFill>
              </a:rPr>
              <a:t>Ecolab is responsible for keeping accurate financial books and records and for maintaining internal controls capable of minimizing the likelihood that improper payments will be made and of detecting any improper payment made despite Ecolab’s Policy.  </a:t>
            </a:r>
          </a:p>
          <a:p>
            <a:endParaRPr lang="en-US" sz="1200" dirty="0">
              <a:solidFill>
                <a:schemeClr val="bg1"/>
              </a:solidFill>
            </a:endParaRPr>
          </a:p>
          <a:p>
            <a:r>
              <a:rPr lang="en-US" sz="1200" dirty="0">
                <a:solidFill>
                  <a:schemeClr val="bg1"/>
                </a:solidFill>
              </a:rPr>
              <a:t>All Ecolab associates must take care to record all payments, all receipts of funds, and all other financial transactions fully and on a timely basis to ensure that Ecolab’s records are as complete, clear, and accurate as possible.  </a:t>
            </a:r>
          </a:p>
          <a:p>
            <a:endParaRPr lang="en-US" sz="1200" dirty="0">
              <a:solidFill>
                <a:schemeClr val="bg1"/>
              </a:solidFill>
            </a:endParaRPr>
          </a:p>
          <a:p>
            <a:r>
              <a:rPr lang="en-US" sz="1200" dirty="0">
                <a:solidFill>
                  <a:schemeClr val="bg1"/>
                </a:solidFill>
              </a:rPr>
              <a:t>Ecolab associates must also ensure that any approvals required under company policies are timely documented in writing. </a:t>
            </a:r>
          </a:p>
          <a:p>
            <a:endParaRPr lang="en-US" sz="1200" dirty="0">
              <a:solidFill>
                <a:schemeClr val="bg1"/>
              </a:solidFill>
            </a:endParaRPr>
          </a:p>
        </p:txBody>
      </p:sp>
    </p:spTree>
    <p:extLst>
      <p:ext uri="{BB962C8B-B14F-4D97-AF65-F5344CB8AC3E}">
        <p14:creationId xmlns:p14="http://schemas.microsoft.com/office/powerpoint/2010/main" val="2667514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55EFC48B-B1AE-4832-BF3D-37AA271FD33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6039" b="16039"/>
          <a:stretch/>
        </p:blipFill>
        <p:spPr bwMode="auto">
          <a:xfrm>
            <a:off x="0" y="909638"/>
            <a:ext cx="9144000" cy="4144962"/>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C6363AC-906E-4277-BFD4-4FFC8D3C7CAB}"/>
              </a:ext>
            </a:extLst>
          </p:cNvPr>
          <p:cNvSpPr>
            <a:spLocks noGrp="1"/>
          </p:cNvSpPr>
          <p:nvPr>
            <p:ph type="title"/>
          </p:nvPr>
        </p:nvSpPr>
        <p:spPr/>
        <p:txBody>
          <a:bodyPr/>
          <a:lstStyle/>
          <a:p>
            <a:r>
              <a:rPr lang="en-US" dirty="0"/>
              <a:t>Third Parties</a:t>
            </a:r>
          </a:p>
        </p:txBody>
      </p:sp>
      <p:sp>
        <p:nvSpPr>
          <p:cNvPr id="6" name="Rectangle 5">
            <a:extLst>
              <a:ext uri="{FF2B5EF4-FFF2-40B4-BE49-F238E27FC236}">
                <a16:creationId xmlns:a16="http://schemas.microsoft.com/office/drawing/2014/main" id="{3D7535DE-01D2-464B-BCBE-3A521323D972}"/>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20 </a:t>
            </a:r>
          </a:p>
        </p:txBody>
      </p:sp>
      <p:cxnSp>
        <p:nvCxnSpPr>
          <p:cNvPr id="8" name="Straight Connector 7">
            <a:extLst>
              <a:ext uri="{FF2B5EF4-FFF2-40B4-BE49-F238E27FC236}">
                <a16:creationId xmlns:a16="http://schemas.microsoft.com/office/drawing/2014/main" id="{988647D6-77F1-472D-A580-0ABEFDB19D22}"/>
              </a:ext>
            </a:extLst>
          </p:cNvPr>
          <p:cNvCxnSpPr>
            <a:cxnSpLocks/>
          </p:cNvCxnSpPr>
          <p:nvPr/>
        </p:nvCxnSpPr>
        <p:spPr>
          <a:xfrm flipH="1">
            <a:off x="2" y="909637"/>
            <a:ext cx="9143998" cy="0"/>
          </a:xfrm>
          <a:prstGeom prst="line">
            <a:avLst/>
          </a:prstGeom>
          <a:ln w="12700">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03C36847-3811-450D-BBFF-73DFF663D0A6}"/>
              </a:ext>
            </a:extLst>
          </p:cNvPr>
          <p:cNvSpPr/>
          <p:nvPr/>
        </p:nvSpPr>
        <p:spPr>
          <a:xfrm>
            <a:off x="0" y="909638"/>
            <a:ext cx="9144000" cy="4191000"/>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a:extLst>
              <a:ext uri="{FF2B5EF4-FFF2-40B4-BE49-F238E27FC236}">
                <a16:creationId xmlns:a16="http://schemas.microsoft.com/office/drawing/2014/main" id="{CCFF80CE-4BF6-4A1F-A3C6-34A50B9D2C54}"/>
              </a:ext>
            </a:extLst>
          </p:cNvPr>
          <p:cNvGrpSpPr/>
          <p:nvPr/>
        </p:nvGrpSpPr>
        <p:grpSpPr>
          <a:xfrm>
            <a:off x="1600200" y="1050708"/>
            <a:ext cx="7330622" cy="957418"/>
            <a:chOff x="1721938" y="1050708"/>
            <a:chExt cx="7330622" cy="957418"/>
          </a:xfrm>
        </p:grpSpPr>
        <p:sp>
          <p:nvSpPr>
            <p:cNvPr id="10" name="Rectangle 9">
              <a:extLst>
                <a:ext uri="{FF2B5EF4-FFF2-40B4-BE49-F238E27FC236}">
                  <a16:creationId xmlns:a16="http://schemas.microsoft.com/office/drawing/2014/main" id="{B0252EB7-3641-4F2A-98C6-EC63D6DCD5E3}"/>
                </a:ext>
              </a:extLst>
            </p:cNvPr>
            <p:cNvSpPr/>
            <p:nvPr/>
          </p:nvSpPr>
          <p:spPr>
            <a:xfrm>
              <a:off x="1721938" y="1050708"/>
              <a:ext cx="1089047" cy="957418"/>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grpSp>
          <p:nvGrpSpPr>
            <p:cNvPr id="18" name="Group 17">
              <a:extLst>
                <a:ext uri="{FF2B5EF4-FFF2-40B4-BE49-F238E27FC236}">
                  <a16:creationId xmlns:a16="http://schemas.microsoft.com/office/drawing/2014/main" id="{46C722E4-A35A-445A-8031-6EF32A140F2D}"/>
                </a:ext>
              </a:extLst>
            </p:cNvPr>
            <p:cNvGrpSpPr/>
            <p:nvPr/>
          </p:nvGrpSpPr>
          <p:grpSpPr>
            <a:xfrm>
              <a:off x="2900778" y="1120994"/>
              <a:ext cx="6151782" cy="829622"/>
              <a:chOff x="4123106" y="1551474"/>
              <a:chExt cx="8744015" cy="1179207"/>
            </a:xfrm>
          </p:grpSpPr>
          <p:sp>
            <p:nvSpPr>
              <p:cNvPr id="19" name="TextBox 4">
                <a:extLst>
                  <a:ext uri="{FF2B5EF4-FFF2-40B4-BE49-F238E27FC236}">
                    <a16:creationId xmlns:a16="http://schemas.microsoft.com/office/drawing/2014/main" id="{82545344-BB66-4E1F-A47F-1D2C7B8AF46B}"/>
                  </a:ext>
                </a:extLst>
              </p:cNvPr>
              <p:cNvSpPr txBox="1">
                <a:spLocks noChangeArrowheads="1"/>
              </p:cNvSpPr>
              <p:nvPr/>
            </p:nvSpPr>
            <p:spPr bwMode="auto">
              <a:xfrm>
                <a:off x="4123106" y="1551474"/>
                <a:ext cx="8744015" cy="1179207"/>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spcAft>
                    <a:spcPts val="1200"/>
                  </a:spcAft>
                </a:pPr>
                <a:r>
                  <a:rPr lang="en-US" sz="1400" b="1" dirty="0">
                    <a:solidFill>
                      <a:schemeClr val="accent3"/>
                    </a:solidFill>
                    <a:latin typeface="Arial"/>
                    <a:ea typeface="Arial" charset="0"/>
                    <a:cs typeface="Arial"/>
                  </a:rPr>
                  <a:t>Definition</a:t>
                </a:r>
              </a:p>
              <a:p>
                <a:pPr>
                  <a:spcAft>
                    <a:spcPts val="1200"/>
                  </a:spcAft>
                </a:pPr>
                <a:r>
                  <a:rPr lang="en-US" sz="1200" b="1" dirty="0">
                    <a:latin typeface="Arial"/>
                    <a:ea typeface="Arial" charset="0"/>
                    <a:cs typeface="Arial"/>
                  </a:rPr>
                  <a:t>Third-Party Intermediary</a:t>
                </a:r>
                <a:r>
                  <a:rPr lang="en-US" sz="1200" dirty="0">
                    <a:latin typeface="Arial"/>
                    <a:ea typeface="Arial" charset="0"/>
                    <a:cs typeface="Arial"/>
                  </a:rPr>
                  <a:t> is broadly defined as any individual, company, or entity that performs services for or acts on behalf of Ecolab. </a:t>
                </a:r>
              </a:p>
            </p:txBody>
          </p:sp>
          <p:cxnSp>
            <p:nvCxnSpPr>
              <p:cNvPr id="20" name="Straight Connector 19">
                <a:extLst>
                  <a:ext uri="{FF2B5EF4-FFF2-40B4-BE49-F238E27FC236}">
                    <a16:creationId xmlns:a16="http://schemas.microsoft.com/office/drawing/2014/main" id="{4123E310-7BC0-401E-A875-A6038C2E9E97}"/>
                  </a:ext>
                </a:extLst>
              </p:cNvPr>
              <p:cNvCxnSpPr/>
              <p:nvPr/>
            </p:nvCxnSpPr>
            <p:spPr>
              <a:xfrm flipH="1">
                <a:off x="4208828" y="2009219"/>
                <a:ext cx="80581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2" name="Group 31">
            <a:extLst>
              <a:ext uri="{FF2B5EF4-FFF2-40B4-BE49-F238E27FC236}">
                <a16:creationId xmlns:a16="http://schemas.microsoft.com/office/drawing/2014/main" id="{055FC6FC-2E6E-4735-B1DF-1023BAFF78C3}"/>
              </a:ext>
            </a:extLst>
          </p:cNvPr>
          <p:cNvGrpSpPr/>
          <p:nvPr/>
        </p:nvGrpSpPr>
        <p:grpSpPr>
          <a:xfrm>
            <a:off x="1600200" y="2266985"/>
            <a:ext cx="6908429" cy="1475952"/>
            <a:chOff x="1721938" y="2270340"/>
            <a:chExt cx="6908429" cy="1475952"/>
          </a:xfrm>
        </p:grpSpPr>
        <p:grpSp>
          <p:nvGrpSpPr>
            <p:cNvPr id="12" name="Group 11">
              <a:extLst>
                <a:ext uri="{FF2B5EF4-FFF2-40B4-BE49-F238E27FC236}">
                  <a16:creationId xmlns:a16="http://schemas.microsoft.com/office/drawing/2014/main" id="{57B0C00C-3FCC-4748-AD17-502DF66258C6}"/>
                </a:ext>
              </a:extLst>
            </p:cNvPr>
            <p:cNvGrpSpPr/>
            <p:nvPr/>
          </p:nvGrpSpPr>
          <p:grpSpPr>
            <a:xfrm>
              <a:off x="1721938" y="2392989"/>
              <a:ext cx="1089047" cy="957418"/>
              <a:chOff x="2574514" y="1796325"/>
              <a:chExt cx="1547949" cy="1360854"/>
            </a:xfrm>
          </p:grpSpPr>
          <p:sp>
            <p:nvSpPr>
              <p:cNvPr id="13" name="Rectangle 12">
                <a:extLst>
                  <a:ext uri="{FF2B5EF4-FFF2-40B4-BE49-F238E27FC236}">
                    <a16:creationId xmlns:a16="http://schemas.microsoft.com/office/drawing/2014/main" id="{A64DF0B7-5F86-48A7-A1C3-C26789B91CDD}"/>
                  </a:ext>
                </a:extLst>
              </p:cNvPr>
              <p:cNvSpPr/>
              <p:nvPr/>
            </p:nvSpPr>
            <p:spPr>
              <a:xfrm>
                <a:off x="2574514" y="1796325"/>
                <a:ext cx="1547949" cy="13608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4" name="Rectangle 13">
                <a:extLst>
                  <a:ext uri="{FF2B5EF4-FFF2-40B4-BE49-F238E27FC236}">
                    <a16:creationId xmlns:a16="http://schemas.microsoft.com/office/drawing/2014/main" id="{48FE8038-64D0-4808-887A-574B5AAF0592}"/>
                  </a:ext>
                </a:extLst>
              </p:cNvPr>
              <p:cNvSpPr/>
              <p:nvPr/>
            </p:nvSpPr>
            <p:spPr>
              <a:xfrm>
                <a:off x="2759895" y="2040669"/>
                <a:ext cx="1106565" cy="524961"/>
              </a:xfrm>
              <a:prstGeom prst="rect">
                <a:avLst/>
              </a:prstGeom>
            </p:spPr>
            <p:txBody>
              <a:bodyPr wrap="square">
                <a:spAutoFit/>
              </a:bodyPr>
              <a:lstStyle/>
              <a:p>
                <a:pPr algn="ctr"/>
                <a:endParaRPr lang="en-US" dirty="0">
                  <a:solidFill>
                    <a:srgbClr val="FFFFFF"/>
                  </a:solidFill>
                </a:endParaRPr>
              </a:p>
            </p:txBody>
          </p:sp>
        </p:grpSp>
        <p:grpSp>
          <p:nvGrpSpPr>
            <p:cNvPr id="21" name="Group 20">
              <a:extLst>
                <a:ext uri="{FF2B5EF4-FFF2-40B4-BE49-F238E27FC236}">
                  <a16:creationId xmlns:a16="http://schemas.microsoft.com/office/drawing/2014/main" id="{BB92AC13-367F-43A9-BA24-4203CADE8E8B}"/>
                </a:ext>
              </a:extLst>
            </p:cNvPr>
            <p:cNvGrpSpPr/>
            <p:nvPr/>
          </p:nvGrpSpPr>
          <p:grpSpPr>
            <a:xfrm>
              <a:off x="2900778" y="2270340"/>
              <a:ext cx="5729589" cy="1475952"/>
              <a:chOff x="4123106" y="1286318"/>
              <a:chExt cx="8143919" cy="2097889"/>
            </a:xfrm>
          </p:grpSpPr>
          <p:sp>
            <p:nvSpPr>
              <p:cNvPr id="22" name="TextBox 4">
                <a:extLst>
                  <a:ext uri="{FF2B5EF4-FFF2-40B4-BE49-F238E27FC236}">
                    <a16:creationId xmlns:a16="http://schemas.microsoft.com/office/drawing/2014/main" id="{6B3242E8-05B3-4728-B648-6E5A0DA72651}"/>
                  </a:ext>
                </a:extLst>
              </p:cNvPr>
              <p:cNvSpPr txBox="1">
                <a:spLocks noChangeArrowheads="1"/>
              </p:cNvSpPr>
              <p:nvPr/>
            </p:nvSpPr>
            <p:spPr bwMode="auto">
              <a:xfrm>
                <a:off x="4123106" y="1286318"/>
                <a:ext cx="4657291" cy="2097889"/>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spcAft>
                    <a:spcPts val="1200"/>
                  </a:spcAft>
                </a:pPr>
                <a:r>
                  <a:rPr lang="en-US" sz="1000" b="1" dirty="0">
                    <a:solidFill>
                      <a:schemeClr val="accent3"/>
                    </a:solidFill>
                    <a:latin typeface="Arial"/>
                    <a:ea typeface="Arial" charset="0"/>
                    <a:cs typeface="Arial"/>
                  </a:rPr>
                  <a:t>Examples </a:t>
                </a:r>
              </a:p>
              <a:p>
                <a:pPr marL="171450" indent="-171450">
                  <a:buClr>
                    <a:schemeClr val="tx2"/>
                  </a:buClr>
                  <a:buFont typeface="Wingdings" panose="05000000000000000000" pitchFamily="2" charset="2"/>
                  <a:buChar char="§"/>
                </a:pPr>
                <a:r>
                  <a:rPr lang="en-US" sz="1000" dirty="0">
                    <a:latin typeface="Arial"/>
                    <a:ea typeface="Arial" charset="0"/>
                    <a:cs typeface="Arial"/>
                  </a:rPr>
                  <a:t>Sales agents and representatives</a:t>
                </a:r>
              </a:p>
              <a:p>
                <a:pPr marL="171450" indent="-171450">
                  <a:buClr>
                    <a:schemeClr val="tx2"/>
                  </a:buClr>
                  <a:buFont typeface="Wingdings" panose="05000000000000000000" pitchFamily="2" charset="2"/>
                  <a:buChar char="§"/>
                </a:pPr>
                <a:r>
                  <a:rPr lang="en-US" sz="1000" dirty="0">
                    <a:latin typeface="Arial"/>
                    <a:ea typeface="Arial" charset="0"/>
                    <a:cs typeface="Arial"/>
                  </a:rPr>
                  <a:t>Brokers</a:t>
                </a:r>
              </a:p>
              <a:p>
                <a:pPr marL="171450" indent="-171450">
                  <a:buClr>
                    <a:schemeClr val="tx2"/>
                  </a:buClr>
                  <a:buFont typeface="Wingdings" panose="05000000000000000000" pitchFamily="2" charset="2"/>
                  <a:buChar char="§"/>
                </a:pPr>
                <a:r>
                  <a:rPr lang="en-US" sz="1000" dirty="0">
                    <a:latin typeface="Arial"/>
                    <a:ea typeface="Arial" charset="0"/>
                    <a:cs typeface="Arial"/>
                  </a:rPr>
                  <a:t>Consultants</a:t>
                </a:r>
              </a:p>
              <a:p>
                <a:pPr marL="171450" indent="-171450">
                  <a:buClr>
                    <a:schemeClr val="tx2"/>
                  </a:buClr>
                  <a:buFont typeface="Wingdings" panose="05000000000000000000" pitchFamily="2" charset="2"/>
                  <a:buChar char="§"/>
                </a:pPr>
                <a:r>
                  <a:rPr lang="en-US" sz="1000" dirty="0">
                    <a:latin typeface="Arial"/>
                    <a:ea typeface="Arial" charset="0"/>
                    <a:cs typeface="Arial"/>
                  </a:rPr>
                  <a:t>Freight forwarders</a:t>
                </a:r>
              </a:p>
              <a:p>
                <a:pPr marL="171450" indent="-171450">
                  <a:buClr>
                    <a:schemeClr val="tx2"/>
                  </a:buClr>
                  <a:buFont typeface="Wingdings" panose="05000000000000000000" pitchFamily="2" charset="2"/>
                  <a:buChar char="§"/>
                </a:pPr>
                <a:r>
                  <a:rPr lang="en-US" sz="1000" dirty="0">
                    <a:latin typeface="Arial"/>
                    <a:ea typeface="Arial" charset="0"/>
                    <a:cs typeface="Arial"/>
                  </a:rPr>
                  <a:t>Distributors</a:t>
                </a:r>
              </a:p>
              <a:p>
                <a:pPr marL="171450" indent="-171450">
                  <a:buClr>
                    <a:schemeClr val="tx2"/>
                  </a:buClr>
                  <a:buFont typeface="Wingdings" panose="05000000000000000000" pitchFamily="2" charset="2"/>
                  <a:buChar char="§"/>
                </a:pPr>
                <a:r>
                  <a:rPr lang="en-US" sz="1000" dirty="0">
                    <a:solidFill>
                      <a:srgbClr val="6C6D72"/>
                    </a:solidFill>
                    <a:latin typeface="Arial"/>
                    <a:ea typeface="Arial" charset="0"/>
                    <a:cs typeface="Arial"/>
                  </a:rPr>
                  <a:t>Third parties who interact with a government employee on Ecolab's behalf</a:t>
                </a:r>
              </a:p>
            </p:txBody>
          </p:sp>
          <p:cxnSp>
            <p:nvCxnSpPr>
              <p:cNvPr id="23" name="Straight Connector 22">
                <a:extLst>
                  <a:ext uri="{FF2B5EF4-FFF2-40B4-BE49-F238E27FC236}">
                    <a16:creationId xmlns:a16="http://schemas.microsoft.com/office/drawing/2014/main" id="{8D128A5F-2124-4556-8A43-D057A02A77B0}"/>
                  </a:ext>
                </a:extLst>
              </p:cNvPr>
              <p:cNvCxnSpPr/>
              <p:nvPr/>
            </p:nvCxnSpPr>
            <p:spPr>
              <a:xfrm flipH="1">
                <a:off x="4208828" y="1626734"/>
                <a:ext cx="80581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33" name="Group 32">
            <a:extLst>
              <a:ext uri="{FF2B5EF4-FFF2-40B4-BE49-F238E27FC236}">
                <a16:creationId xmlns:a16="http://schemas.microsoft.com/office/drawing/2014/main" id="{D21E92E1-BE91-40A0-9197-AE484DC966A6}"/>
              </a:ext>
            </a:extLst>
          </p:cNvPr>
          <p:cNvGrpSpPr/>
          <p:nvPr/>
        </p:nvGrpSpPr>
        <p:grpSpPr>
          <a:xfrm>
            <a:off x="1600200" y="3728561"/>
            <a:ext cx="7330622" cy="1240183"/>
            <a:chOff x="1721938" y="3728561"/>
            <a:chExt cx="7330622" cy="1240183"/>
          </a:xfrm>
        </p:grpSpPr>
        <p:grpSp>
          <p:nvGrpSpPr>
            <p:cNvPr id="15" name="Group 14">
              <a:extLst>
                <a:ext uri="{FF2B5EF4-FFF2-40B4-BE49-F238E27FC236}">
                  <a16:creationId xmlns:a16="http://schemas.microsoft.com/office/drawing/2014/main" id="{B24D7099-998C-4ECF-91D5-5A7422BE89FF}"/>
                </a:ext>
              </a:extLst>
            </p:cNvPr>
            <p:cNvGrpSpPr/>
            <p:nvPr/>
          </p:nvGrpSpPr>
          <p:grpSpPr>
            <a:xfrm>
              <a:off x="1721938" y="3869943"/>
              <a:ext cx="1089047" cy="957418"/>
              <a:chOff x="2574514" y="1732823"/>
              <a:chExt cx="1547949" cy="1360854"/>
            </a:xfrm>
          </p:grpSpPr>
          <p:sp>
            <p:nvSpPr>
              <p:cNvPr id="16" name="Rectangle 15">
                <a:extLst>
                  <a:ext uri="{FF2B5EF4-FFF2-40B4-BE49-F238E27FC236}">
                    <a16:creationId xmlns:a16="http://schemas.microsoft.com/office/drawing/2014/main" id="{EFF324A4-4993-46B6-AE40-17995A628F4B}"/>
                  </a:ext>
                </a:extLst>
              </p:cNvPr>
              <p:cNvSpPr/>
              <p:nvPr/>
            </p:nvSpPr>
            <p:spPr>
              <a:xfrm>
                <a:off x="2574514" y="1732823"/>
                <a:ext cx="1547949" cy="136085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Rectangle 16">
                <a:extLst>
                  <a:ext uri="{FF2B5EF4-FFF2-40B4-BE49-F238E27FC236}">
                    <a16:creationId xmlns:a16="http://schemas.microsoft.com/office/drawing/2014/main" id="{18A6690F-42D6-44EE-B7D8-88551246F82B}"/>
                  </a:ext>
                </a:extLst>
              </p:cNvPr>
              <p:cNvSpPr/>
              <p:nvPr/>
            </p:nvSpPr>
            <p:spPr>
              <a:xfrm>
                <a:off x="2759895" y="2040669"/>
                <a:ext cx="1106565" cy="524961"/>
              </a:xfrm>
              <a:prstGeom prst="rect">
                <a:avLst/>
              </a:prstGeom>
            </p:spPr>
            <p:txBody>
              <a:bodyPr wrap="square">
                <a:spAutoFit/>
              </a:bodyPr>
              <a:lstStyle/>
              <a:p>
                <a:pPr algn="ctr"/>
                <a:endParaRPr lang="en-US" dirty="0">
                  <a:solidFill>
                    <a:srgbClr val="FFFFFF"/>
                  </a:solidFill>
                </a:endParaRPr>
              </a:p>
            </p:txBody>
          </p:sp>
        </p:grpSp>
        <p:grpSp>
          <p:nvGrpSpPr>
            <p:cNvPr id="24" name="Group 23">
              <a:extLst>
                <a:ext uri="{FF2B5EF4-FFF2-40B4-BE49-F238E27FC236}">
                  <a16:creationId xmlns:a16="http://schemas.microsoft.com/office/drawing/2014/main" id="{99BBD1E7-E71B-4F40-8677-F4D1AF4EBB01}"/>
                </a:ext>
              </a:extLst>
            </p:cNvPr>
            <p:cNvGrpSpPr/>
            <p:nvPr/>
          </p:nvGrpSpPr>
          <p:grpSpPr>
            <a:xfrm>
              <a:off x="2900778" y="3728561"/>
              <a:ext cx="6151782" cy="1240183"/>
              <a:chOff x="4123106" y="1259690"/>
              <a:chExt cx="8744015" cy="1762771"/>
            </a:xfrm>
          </p:grpSpPr>
          <p:sp>
            <p:nvSpPr>
              <p:cNvPr id="25" name="TextBox 4">
                <a:extLst>
                  <a:ext uri="{FF2B5EF4-FFF2-40B4-BE49-F238E27FC236}">
                    <a16:creationId xmlns:a16="http://schemas.microsoft.com/office/drawing/2014/main" id="{D68E28DA-3BD9-4BFC-AEE9-6A01B6885AFB}"/>
                  </a:ext>
                </a:extLst>
              </p:cNvPr>
              <p:cNvSpPr txBox="1">
                <a:spLocks noChangeArrowheads="1"/>
              </p:cNvSpPr>
              <p:nvPr/>
            </p:nvSpPr>
            <p:spPr bwMode="auto">
              <a:xfrm>
                <a:off x="4123106" y="1259690"/>
                <a:ext cx="8744015" cy="1762771"/>
              </a:xfrm>
              <a:prstGeom prst="rect">
                <a:avLst/>
              </a:prstGeom>
              <a:noFill/>
              <a:ln>
                <a:noFill/>
              </a:ln>
            </p:spPr>
            <p:txBody>
              <a:bodyPr wrap="square" lIns="90078" tIns="45039" rIns="90078" bIns="45039" anchor="ctr">
                <a:spAutoFit/>
              </a:bodyPr>
              <a:lstStyle>
                <a:lvl1pPr eaLnBrk="0" hangingPunct="0">
                  <a:defRPr sz="2700">
                    <a:solidFill>
                      <a:schemeClr val="tx1"/>
                    </a:solidFill>
                    <a:latin typeface="Times New Roman" charset="0"/>
                    <a:ea typeface="ＭＳ Ｐゴシック" charset="0"/>
                    <a:cs typeface="ＭＳ Ｐゴシック" charset="0"/>
                  </a:defRPr>
                </a:lvl1pPr>
                <a:lvl2pPr marL="742950" indent="-285750" eaLnBrk="0" hangingPunct="0">
                  <a:defRPr sz="2700">
                    <a:solidFill>
                      <a:schemeClr val="tx1"/>
                    </a:solidFill>
                    <a:latin typeface="Times New Roman" charset="0"/>
                    <a:ea typeface="ＭＳ Ｐゴシック" charset="0"/>
                  </a:defRPr>
                </a:lvl2pPr>
                <a:lvl3pPr marL="1143000" indent="-228600" eaLnBrk="0" hangingPunct="0">
                  <a:defRPr sz="2700">
                    <a:solidFill>
                      <a:schemeClr val="tx1"/>
                    </a:solidFill>
                    <a:latin typeface="Times New Roman" charset="0"/>
                    <a:ea typeface="ＭＳ Ｐゴシック" charset="0"/>
                  </a:defRPr>
                </a:lvl3pPr>
                <a:lvl4pPr marL="1600200" indent="-228600" eaLnBrk="0" hangingPunct="0">
                  <a:defRPr sz="2700">
                    <a:solidFill>
                      <a:schemeClr val="tx1"/>
                    </a:solidFill>
                    <a:latin typeface="Times New Roman" charset="0"/>
                    <a:ea typeface="ＭＳ Ｐゴシック" charset="0"/>
                  </a:defRPr>
                </a:lvl4pPr>
                <a:lvl5pPr marL="2057400" indent="-228600" eaLnBrk="0" hangingPunct="0">
                  <a:defRPr sz="27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7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7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7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700">
                    <a:solidFill>
                      <a:schemeClr val="tx1"/>
                    </a:solidFill>
                    <a:latin typeface="Times New Roman" charset="0"/>
                    <a:ea typeface="ＭＳ Ｐゴシック" charset="0"/>
                  </a:defRPr>
                </a:lvl9pPr>
              </a:lstStyle>
              <a:p>
                <a:pPr>
                  <a:spcAft>
                    <a:spcPts val="1200"/>
                  </a:spcAft>
                </a:pPr>
                <a:r>
                  <a:rPr lang="en-US" sz="1400" b="1" dirty="0">
                    <a:solidFill>
                      <a:schemeClr val="accent3"/>
                    </a:solidFill>
                    <a:latin typeface="Arial"/>
                    <a:ea typeface="Arial" charset="0"/>
                    <a:cs typeface="Arial"/>
                  </a:rPr>
                  <a:t>FCPA Guidelines </a:t>
                </a:r>
              </a:p>
              <a:p>
                <a:pPr marL="0" marR="0" algn="just">
                  <a:lnSpc>
                    <a:spcPct val="107000"/>
                  </a:lnSpc>
                  <a:spcBef>
                    <a:spcPts val="0"/>
                  </a:spcBef>
                  <a:spcAft>
                    <a:spcPts val="800"/>
                  </a:spcAft>
                </a:pPr>
                <a:r>
                  <a:rPr lang="en-US" sz="1200" dirty="0">
                    <a:effectLst/>
                    <a:latin typeface="+mn-lt"/>
                    <a:ea typeface="Calibri" panose="020F0502020204030204" pitchFamily="34" charset="0"/>
                    <a:cs typeface="Times New Roman" panose="02020603050405020304" pitchFamily="18" charset="0"/>
                  </a:rPr>
                  <a:t>Companies can be held liable for the actions of (or ineffective oversight of) third parties, including third-party intermediaries. See definitions of Third-Party Intermediaries and procedures for engaging and vetting intermediaries on Inside Ecolab </a:t>
                </a:r>
                <a:r>
                  <a:rPr lang="en-US" sz="1200" u="sng" dirty="0">
                    <a:solidFill>
                      <a:srgbClr val="0563C1"/>
                    </a:solidFill>
                    <a:effectLst/>
                    <a:latin typeface="+mn-lt"/>
                    <a:ea typeface="Calibri" panose="020F0502020204030204" pitchFamily="34" charset="0"/>
                    <a:cs typeface="Times New Roman" panose="02020603050405020304" pitchFamily="18" charset="0"/>
                    <a:hlinkClick r:id="rId3"/>
                  </a:rPr>
                  <a:t>Working with Third Parties</a:t>
                </a:r>
                <a:r>
                  <a:rPr lang="en-US" sz="1200" dirty="0">
                    <a:effectLst/>
                    <a:latin typeface="+mn-lt"/>
                    <a:ea typeface="Calibri" panose="020F0502020204030204" pitchFamily="34" charset="0"/>
                    <a:cs typeface="Times New Roman" panose="02020603050405020304" pitchFamily="18" charset="0"/>
                  </a:rPr>
                  <a:t>.</a:t>
                </a:r>
              </a:p>
            </p:txBody>
          </p:sp>
          <p:cxnSp>
            <p:nvCxnSpPr>
              <p:cNvPr id="26" name="Straight Connector 25">
                <a:extLst>
                  <a:ext uri="{FF2B5EF4-FFF2-40B4-BE49-F238E27FC236}">
                    <a16:creationId xmlns:a16="http://schemas.microsoft.com/office/drawing/2014/main" id="{B96D551E-9718-4D3C-9658-D92FA26A7FB6}"/>
                  </a:ext>
                </a:extLst>
              </p:cNvPr>
              <p:cNvCxnSpPr/>
              <p:nvPr/>
            </p:nvCxnSpPr>
            <p:spPr>
              <a:xfrm flipH="1">
                <a:off x="4208828" y="1693603"/>
                <a:ext cx="8058197"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30" name="TextBox 29">
            <a:extLst>
              <a:ext uri="{FF2B5EF4-FFF2-40B4-BE49-F238E27FC236}">
                <a16:creationId xmlns:a16="http://schemas.microsoft.com/office/drawing/2014/main" id="{218C95C5-24B6-4D7C-9FD3-5C96D2F65DC3}"/>
              </a:ext>
            </a:extLst>
          </p:cNvPr>
          <p:cNvSpPr txBox="1"/>
          <p:nvPr/>
        </p:nvSpPr>
        <p:spPr>
          <a:xfrm>
            <a:off x="5715000" y="2509837"/>
            <a:ext cx="3276600" cy="1015663"/>
          </a:xfrm>
          <a:prstGeom prst="rect">
            <a:avLst/>
          </a:prstGeom>
          <a:noFill/>
        </p:spPr>
        <p:txBody>
          <a:bodyPr wrap="square">
            <a:spAutoFit/>
          </a:bodyPr>
          <a:lstStyle/>
          <a:p>
            <a:pPr marL="171450" indent="-171450" eaLnBrk="0" hangingPunct="0">
              <a:buClr>
                <a:schemeClr val="tx2"/>
              </a:buClr>
              <a:buFont typeface="Wingdings" panose="05000000000000000000" pitchFamily="2" charset="2"/>
              <a:buChar char="§"/>
            </a:pPr>
            <a:r>
              <a:rPr lang="en-US" sz="1200" dirty="0">
                <a:latin typeface="Arial"/>
                <a:cs typeface="Arial"/>
              </a:rPr>
              <a:t>Product registration agents</a:t>
            </a:r>
          </a:p>
          <a:p>
            <a:pPr marL="171450" indent="-171450" eaLnBrk="0" hangingPunct="0">
              <a:buClr>
                <a:schemeClr val="tx2"/>
              </a:buClr>
              <a:buFont typeface="Wingdings" panose="05000000000000000000" pitchFamily="2" charset="2"/>
              <a:buChar char="§"/>
            </a:pPr>
            <a:r>
              <a:rPr lang="en-US" sz="1200" dirty="0">
                <a:latin typeface="Arial"/>
                <a:cs typeface="Arial"/>
              </a:rPr>
              <a:t>Attorneys</a:t>
            </a:r>
          </a:p>
          <a:p>
            <a:pPr marL="171450" indent="-171450" eaLnBrk="0" hangingPunct="0">
              <a:buClr>
                <a:schemeClr val="tx2"/>
              </a:buClr>
              <a:buFont typeface="Wingdings" panose="05000000000000000000" pitchFamily="2" charset="2"/>
              <a:buChar char="§"/>
            </a:pPr>
            <a:r>
              <a:rPr lang="en-US" sz="1200" dirty="0">
                <a:latin typeface="Arial"/>
                <a:cs typeface="Arial"/>
              </a:rPr>
              <a:t>Accountants</a:t>
            </a:r>
          </a:p>
          <a:p>
            <a:pPr marL="171450" indent="-171450" eaLnBrk="0" hangingPunct="0">
              <a:buClr>
                <a:schemeClr val="tx2"/>
              </a:buClr>
              <a:buFont typeface="Wingdings" panose="05000000000000000000" pitchFamily="2" charset="2"/>
              <a:buChar char="§"/>
            </a:pPr>
            <a:r>
              <a:rPr lang="en-US" sz="1200" dirty="0">
                <a:latin typeface="Arial"/>
                <a:cs typeface="Arial"/>
              </a:rPr>
              <a:t>Tax or custom advisors</a:t>
            </a:r>
          </a:p>
          <a:p>
            <a:pPr marL="171450" indent="-171450" eaLnBrk="0" hangingPunct="0">
              <a:buClr>
                <a:schemeClr val="tx2"/>
              </a:buClr>
              <a:buFont typeface="Wingdings" panose="05000000000000000000" pitchFamily="2" charset="2"/>
              <a:buChar char="§"/>
            </a:pPr>
            <a:r>
              <a:rPr lang="en-US" sz="1200" dirty="0">
                <a:latin typeface="Arial"/>
                <a:cs typeface="Arial"/>
              </a:rPr>
              <a:t>Any other business or joint-venture partner</a:t>
            </a:r>
          </a:p>
        </p:txBody>
      </p:sp>
      <p:pic>
        <p:nvPicPr>
          <p:cNvPr id="36" name="Graphic 35" descr="Gavel">
            <a:extLst>
              <a:ext uri="{FF2B5EF4-FFF2-40B4-BE49-F238E27FC236}">
                <a16:creationId xmlns:a16="http://schemas.microsoft.com/office/drawing/2014/main" id="{0D8CF24B-3F01-4A75-8C30-07FA495ACD3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62680" y="3858301"/>
            <a:ext cx="914400" cy="914400"/>
          </a:xfrm>
          <a:prstGeom prst="rect">
            <a:avLst/>
          </a:prstGeom>
        </p:spPr>
      </p:pic>
      <p:pic>
        <p:nvPicPr>
          <p:cNvPr id="38" name="Graphic 37" descr="Meeting">
            <a:extLst>
              <a:ext uri="{FF2B5EF4-FFF2-40B4-BE49-F238E27FC236}">
                <a16:creationId xmlns:a16="http://schemas.microsoft.com/office/drawing/2014/main" id="{09E1F52C-8A7B-4068-B06F-C0D25942F02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6040" y="2390052"/>
            <a:ext cx="914400" cy="914400"/>
          </a:xfrm>
          <a:prstGeom prst="rect">
            <a:avLst/>
          </a:prstGeom>
        </p:spPr>
      </p:pic>
      <p:pic>
        <p:nvPicPr>
          <p:cNvPr id="40" name="Graphic 39" descr="Boardroom">
            <a:extLst>
              <a:ext uri="{FF2B5EF4-FFF2-40B4-BE49-F238E27FC236}">
                <a16:creationId xmlns:a16="http://schemas.microsoft.com/office/drawing/2014/main" id="{AEC5A9B1-17F5-4528-BE25-4E0C624AB50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62680" y="1072217"/>
            <a:ext cx="914400" cy="914400"/>
          </a:xfrm>
          <a:prstGeom prst="rect">
            <a:avLst/>
          </a:prstGeom>
        </p:spPr>
      </p:pic>
    </p:spTree>
    <p:extLst>
      <p:ext uri="{BB962C8B-B14F-4D97-AF65-F5344CB8AC3E}">
        <p14:creationId xmlns:p14="http://schemas.microsoft.com/office/powerpoint/2010/main" val="38069957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13" name="Rectangle 12">
            <a:extLst>
              <a:ext uri="{FF2B5EF4-FFF2-40B4-BE49-F238E27FC236}">
                <a16:creationId xmlns:a16="http://schemas.microsoft.com/office/drawing/2014/main" id="{6B0129D8-CDCF-47D9-84B6-EC3613360E5E}"/>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21 </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434856" y="2079701"/>
            <a:ext cx="3145536"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434856" y="2613101"/>
            <a:ext cx="3145536"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1 of 8</a:t>
            </a: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2492990"/>
          </a:xfrm>
          <a:prstGeom prst="rect">
            <a:avLst/>
          </a:prstGeom>
          <a:noFill/>
        </p:spPr>
        <p:txBody>
          <a:bodyPr wrap="square">
            <a:spAutoFit/>
          </a:bodyPr>
          <a:lstStyle/>
          <a:p>
            <a:r>
              <a:rPr lang="en-US" sz="1200" b="1" dirty="0"/>
              <a:t>Onyx, a procurement and wholesaler</a:t>
            </a:r>
            <a:r>
              <a:rPr lang="en-US" sz="1200" dirty="0"/>
              <a:t>, makes regular large purchases of hand sanitizer from Ecolab’s Food and Beverage Division. </a:t>
            </a:r>
          </a:p>
          <a:p>
            <a:endParaRPr lang="en-US" sz="600" dirty="0"/>
          </a:p>
          <a:p>
            <a:r>
              <a:rPr lang="en-US" sz="1200" dirty="0"/>
              <a:t>Onyx is planning to sell this product to their online customer base. Onyx is not under any contractual agreement with Ecolab, and they came to Ecolab expressing this type of purchase arrangement so that they can make Ecolab’s hand sanitizer product available to their customers.</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Onyx</a:t>
            </a:r>
          </a:p>
        </p:txBody>
      </p:sp>
    </p:spTree>
    <p:extLst>
      <p:ext uri="{BB962C8B-B14F-4D97-AF65-F5344CB8AC3E}">
        <p14:creationId xmlns:p14="http://schemas.microsoft.com/office/powerpoint/2010/main" val="3918953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434856" y="2079701"/>
            <a:ext cx="3145536"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434856" y="2613101"/>
            <a:ext cx="3145536"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1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2248"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2492990"/>
          </a:xfrm>
          <a:prstGeom prst="rect">
            <a:avLst/>
          </a:prstGeom>
          <a:noFill/>
        </p:spPr>
        <p:txBody>
          <a:bodyPr wrap="square">
            <a:spAutoFit/>
          </a:bodyPr>
          <a:lstStyle/>
          <a:p>
            <a:r>
              <a:rPr lang="en-US" sz="1200" b="1" dirty="0"/>
              <a:t>Onyx, a procurement and wholesaler</a:t>
            </a:r>
            <a:r>
              <a:rPr lang="en-US" sz="1200" dirty="0"/>
              <a:t>, makes regular large purchases of hand sanitizer from Ecolab’s Food and Beverage Division. </a:t>
            </a:r>
          </a:p>
          <a:p>
            <a:endParaRPr lang="en-US" sz="600" dirty="0"/>
          </a:p>
          <a:p>
            <a:r>
              <a:rPr lang="en-US" sz="1200" dirty="0"/>
              <a:t>Onyx is planning to sell this product to their online customer base. Onyx is not under any contractual agreement with Ecolab, and they came to Ecolab expressing this type of purchase arrangement so that they can make Ecolab’s hand sanitizer product available to their customers.</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Onyx</a:t>
            </a:r>
            <a:endParaRPr lang="en-US" sz="1400"/>
          </a:p>
        </p:txBody>
      </p:sp>
      <p:sp>
        <p:nvSpPr>
          <p:cNvPr id="29" name="TextBox 28">
            <a:extLst>
              <a:ext uri="{FF2B5EF4-FFF2-40B4-BE49-F238E27FC236}">
                <a16:creationId xmlns:a16="http://schemas.microsoft.com/office/drawing/2014/main" id="{3023378D-A9DF-4038-9AB5-4F3E87E388F9}"/>
              </a:ext>
            </a:extLst>
          </p:cNvPr>
          <p:cNvSpPr txBox="1"/>
          <p:nvPr/>
        </p:nvSpPr>
        <p:spPr>
          <a:xfrm>
            <a:off x="3251592" y="3195637"/>
            <a:ext cx="5760333" cy="1200329"/>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Onyx is a Third-Party Intermediary (Buyer).</a:t>
            </a:r>
          </a:p>
          <a:p>
            <a:r>
              <a:rPr lang="en-US" sz="1200" b="1" dirty="0">
                <a:latin typeface="Arial" panose="020B0604020202020204" pitchFamily="34" charset="0"/>
                <a:cs typeface="Arial" panose="020B0604020202020204" pitchFamily="34" charset="0"/>
              </a:rPr>
              <a:t>Buyer</a:t>
            </a:r>
            <a:r>
              <a:rPr lang="en-US" sz="1200" dirty="0">
                <a:latin typeface="Arial" panose="020B0604020202020204" pitchFamily="34" charset="0"/>
                <a:cs typeface="Arial" panose="020B0604020202020204" pitchFamily="34" charset="0"/>
              </a:rPr>
              <a:t> – are third parties that are sometimes appointed by End Customers (entities that use Ecolab products and services and do not re-sell or distribute those products to other users). Buyers can be appointed for various reasons. Because they stand between the End Customer and Ecolab, they are sometimes considered Intermediaries under Ecolab’s Anti-Corruption Policies and Procedures. </a:t>
            </a:r>
            <a:endParaRPr lang="en-US" sz="12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05A8E70-BE04-4D6D-9FBD-233F17A92BAF}"/>
              </a:ext>
            </a:extLst>
          </p:cNvPr>
          <p:cNvSpPr txBox="1"/>
          <p:nvPr/>
        </p:nvSpPr>
        <p:spPr>
          <a:xfrm>
            <a:off x="7198556" y="2136791"/>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2077351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434856" y="2079701"/>
            <a:ext cx="3145536"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434856" y="2613101"/>
            <a:ext cx="3145536" cy="457200"/>
          </a:xfrm>
          <a:prstGeom prst="roundRect">
            <a:avLst>
              <a:gd name="adj" fmla="val 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1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2248"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2492990"/>
          </a:xfrm>
          <a:prstGeom prst="rect">
            <a:avLst/>
          </a:prstGeom>
          <a:noFill/>
        </p:spPr>
        <p:txBody>
          <a:bodyPr wrap="square">
            <a:spAutoFit/>
          </a:bodyPr>
          <a:lstStyle/>
          <a:p>
            <a:r>
              <a:rPr lang="en-US" sz="1200" b="1" dirty="0"/>
              <a:t>Onyx, a procurement and wholesaler</a:t>
            </a:r>
            <a:r>
              <a:rPr lang="en-US" sz="1200" dirty="0"/>
              <a:t>, makes regular large purchases of hand sanitizer from Ecolab’s Food and Beverage Division. </a:t>
            </a:r>
          </a:p>
          <a:p>
            <a:endParaRPr lang="en-US" sz="600" dirty="0"/>
          </a:p>
          <a:p>
            <a:r>
              <a:rPr lang="en-US" sz="1200" dirty="0"/>
              <a:t>Onyx is planning to sell this product to their online customer base. Onyx is not under any contractual agreement with Ecolab, and they came to Ecolab expressing this type of purchase arrangement so that they can make Ecolab’s hand sanitizer product available to their customers.</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Onyx</a:t>
            </a:r>
            <a:endParaRPr lang="en-US" dirty="0"/>
          </a:p>
        </p:txBody>
      </p:sp>
      <p:sp>
        <p:nvSpPr>
          <p:cNvPr id="29" name="TextBox 28">
            <a:extLst>
              <a:ext uri="{FF2B5EF4-FFF2-40B4-BE49-F238E27FC236}">
                <a16:creationId xmlns:a16="http://schemas.microsoft.com/office/drawing/2014/main" id="{3023378D-A9DF-4038-9AB5-4F3E87E388F9}"/>
              </a:ext>
            </a:extLst>
          </p:cNvPr>
          <p:cNvSpPr txBox="1"/>
          <p:nvPr/>
        </p:nvSpPr>
        <p:spPr>
          <a:xfrm>
            <a:off x="3251592" y="3195637"/>
            <a:ext cx="5760333" cy="1292662"/>
          </a:xfrm>
          <a:prstGeom prst="rect">
            <a:avLst/>
          </a:prstGeom>
          <a:noFill/>
        </p:spPr>
        <p:txBody>
          <a:bodyPr wrap="square" rtlCol="0">
            <a:spAutoFit/>
          </a:bodyPr>
          <a:lstStyle/>
          <a:p>
            <a:r>
              <a:rPr lang="en-US" sz="1200" b="1" dirty="0">
                <a:solidFill>
                  <a:schemeClr val="accent3"/>
                </a:solidFill>
                <a:latin typeface="Arial" panose="020B0604020202020204" pitchFamily="34" charset="0"/>
                <a:cs typeface="Arial" panose="020B0604020202020204" pitchFamily="34" charset="0"/>
              </a:rPr>
              <a:t>Sorry, that‘s incorrect! </a:t>
            </a:r>
            <a:r>
              <a:rPr lang="en-US" sz="1200" dirty="0">
                <a:latin typeface="Arial" panose="020B0604020202020204" pitchFamily="34" charset="0"/>
                <a:cs typeface="Arial" panose="020B0604020202020204" pitchFamily="34" charset="0"/>
              </a:rPr>
              <a:t>Onyx is a Third-Party Intermediary (Buyer).</a:t>
            </a:r>
          </a:p>
          <a:p>
            <a:endParaRPr lang="en-US" sz="600" b="1"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Buyer</a:t>
            </a:r>
            <a:r>
              <a:rPr lang="en-US" sz="1200" dirty="0">
                <a:latin typeface="Arial" panose="020B0604020202020204" pitchFamily="34" charset="0"/>
                <a:cs typeface="Arial" panose="020B0604020202020204" pitchFamily="34" charset="0"/>
              </a:rPr>
              <a:t> – are third parties that are sometimes appointed by End Customers (entities that use Ecolab products and services and do not re-sell or distribute those products to other users). Buyers can be appointed for various reasons. Because they stand between the End Customer and Ecolab, they are sometimes considered Intermediaries under Ecolab’s Anti-Corruption Policies and Procedures. </a:t>
            </a:r>
            <a:endParaRPr lang="en-US" sz="12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462455F-06F7-4EAD-B889-90DB2EAE5EE3}"/>
              </a:ext>
            </a:extLst>
          </p:cNvPr>
          <p:cNvSpPr txBox="1"/>
          <p:nvPr/>
        </p:nvSpPr>
        <p:spPr>
          <a:xfrm>
            <a:off x="7198556" y="2095470"/>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13094990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2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2248"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015663"/>
          </a:xfrm>
          <a:prstGeom prst="rect">
            <a:avLst/>
          </a:prstGeom>
          <a:noFill/>
        </p:spPr>
        <p:txBody>
          <a:bodyPr wrap="square">
            <a:spAutoFit/>
          </a:bodyPr>
          <a:lstStyle/>
          <a:p>
            <a:r>
              <a:rPr lang="en-US" sz="1200" b="1" dirty="0"/>
              <a:t>Silver Transport </a:t>
            </a:r>
            <a:r>
              <a:rPr lang="en-US" sz="1200" dirty="0"/>
              <a:t>is a vendor used by Ecolab’s Industrial Group that assists with the delivery and cleaning of tankers for a mining operation at one its customer’s sites.</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Silver Transport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51592" y="3313781"/>
            <a:ext cx="5760333" cy="1015663"/>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Silver Transport  is NOT a Third-Party Intermediary.</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Vendor</a:t>
            </a:r>
            <a:r>
              <a:rPr lang="en-US" sz="1200" dirty="0">
                <a:latin typeface="Arial" panose="020B0604020202020204" pitchFamily="34" charset="0"/>
                <a:cs typeface="Arial" panose="020B0604020202020204" pitchFamily="34" charset="0"/>
              </a:rPr>
              <a:t> - is a third party that does not have an incentive to influence any key decision maker with Ecolab’s customer, nor do they have the authority to act on Ecolab’s behalf with the customer.</a:t>
            </a:r>
          </a:p>
        </p:txBody>
      </p:sp>
      <p:sp>
        <p:nvSpPr>
          <p:cNvPr id="5" name="TextBox 4">
            <a:extLst>
              <a:ext uri="{FF2B5EF4-FFF2-40B4-BE49-F238E27FC236}">
                <a16:creationId xmlns:a16="http://schemas.microsoft.com/office/drawing/2014/main" id="{D05A8E70-BE04-4D6D-9FBD-233F17A92BAF}"/>
              </a:ext>
            </a:extLst>
          </p:cNvPr>
          <p:cNvSpPr txBox="1"/>
          <p:nvPr/>
        </p:nvSpPr>
        <p:spPr>
          <a:xfrm>
            <a:off x="7688580" y="2648105"/>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410626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3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1920"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569660"/>
          </a:xfrm>
          <a:prstGeom prst="rect">
            <a:avLst/>
          </a:prstGeom>
          <a:noFill/>
        </p:spPr>
        <p:txBody>
          <a:bodyPr wrap="square">
            <a:spAutoFit/>
          </a:bodyPr>
          <a:lstStyle/>
          <a:p>
            <a:r>
              <a:rPr lang="en-US" sz="1200" b="1" dirty="0"/>
              <a:t>Green Leaf Limited </a:t>
            </a:r>
            <a:r>
              <a:rPr lang="en-US" sz="1200" dirty="0"/>
              <a:t>is contracted to provide regulatory consulting and services for Nalco Water. Green Leaf assists Nalco’s suppliers to gather confidential information to support chemicals management and enable accurate authoring of Safety Data Sheets and labels.</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Green Leaf Limited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71909" y="3406114"/>
            <a:ext cx="5760333" cy="830997"/>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Green Leaf Limited is a Third-Party Intermediary (Consultant).</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Consultant - </a:t>
            </a:r>
            <a:r>
              <a:rPr lang="en-US" sz="1200" dirty="0">
                <a:latin typeface="Arial" panose="020B0604020202020204" pitchFamily="34" charset="0"/>
                <a:cs typeface="Arial" panose="020B0604020202020204" pitchFamily="34" charset="0"/>
              </a:rPr>
              <a:t>is a third-party (entity or individual) hired to perform tasks or provide expertise that Ecolab’s internal resources may not be able to perform or provide.</a:t>
            </a:r>
          </a:p>
        </p:txBody>
      </p:sp>
      <p:sp>
        <p:nvSpPr>
          <p:cNvPr id="5" name="TextBox 4">
            <a:extLst>
              <a:ext uri="{FF2B5EF4-FFF2-40B4-BE49-F238E27FC236}">
                <a16:creationId xmlns:a16="http://schemas.microsoft.com/office/drawing/2014/main" id="{D05A8E70-BE04-4D6D-9FBD-233F17A92BAF}"/>
              </a:ext>
            </a:extLst>
          </p:cNvPr>
          <p:cNvSpPr txBox="1"/>
          <p:nvPr/>
        </p:nvSpPr>
        <p:spPr>
          <a:xfrm>
            <a:off x="7620000" y="2108246"/>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3876339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FFE2B6EB-96AD-4D13-A33B-8197FD3BF80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chemeClr val="accent3"/>
                </a:solidFill>
              </a:rPr>
              <a:t>Click the highlighted section to begin.</a:t>
            </a:r>
          </a:p>
        </p:txBody>
      </p:sp>
      <p:sp>
        <p:nvSpPr>
          <p:cNvPr id="39" name="Rectangle 38">
            <a:extLst>
              <a:ext uri="{FF2B5EF4-FFF2-40B4-BE49-F238E27FC236}">
                <a16:creationId xmlns:a16="http://schemas.microsoft.com/office/drawing/2014/main" id="{564942C5-0697-4154-A170-EF5C94D6D511}"/>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 name="Rectangle 2">
            <a:extLst>
              <a:ext uri="{FF2B5EF4-FFF2-40B4-BE49-F238E27FC236}">
                <a16:creationId xmlns:a16="http://schemas.microsoft.com/office/drawing/2014/main" id="{B6FC8A7A-6608-47AA-AD11-FBB81AC07025}"/>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3</a:t>
            </a:r>
          </a:p>
        </p:txBody>
      </p:sp>
      <p:grpSp>
        <p:nvGrpSpPr>
          <p:cNvPr id="22" name="Group 21">
            <a:extLst>
              <a:ext uri="{FF2B5EF4-FFF2-40B4-BE49-F238E27FC236}">
                <a16:creationId xmlns:a16="http://schemas.microsoft.com/office/drawing/2014/main" id="{E1D20503-03E2-404F-8FBA-29FA66D4BCA0}"/>
              </a:ext>
            </a:extLst>
          </p:cNvPr>
          <p:cNvGrpSpPr/>
          <p:nvPr/>
        </p:nvGrpSpPr>
        <p:grpSpPr>
          <a:xfrm>
            <a:off x="99821" y="3133343"/>
            <a:ext cx="1576579" cy="1197844"/>
            <a:chOff x="0" y="3133343"/>
            <a:chExt cx="1576579" cy="1197844"/>
          </a:xfrm>
        </p:grpSpPr>
        <p:sp>
          <p:nvSpPr>
            <p:cNvPr id="42" name="Rectangle 41">
              <a:extLst>
                <a:ext uri="{FF2B5EF4-FFF2-40B4-BE49-F238E27FC236}">
                  <a16:creationId xmlns:a16="http://schemas.microsoft.com/office/drawing/2014/main" id="{25B9C376-9D33-43F9-926C-EDB505ABAC87}"/>
                </a:ext>
              </a:extLst>
            </p:cNvPr>
            <p:cNvSpPr/>
            <p:nvPr/>
          </p:nvSpPr>
          <p:spPr>
            <a:xfrm>
              <a:off x="0" y="3807967"/>
              <a:ext cx="1576579" cy="523220"/>
            </a:xfrm>
            <a:prstGeom prst="rect">
              <a:avLst/>
            </a:prstGeom>
          </p:spPr>
          <p:txBody>
            <a:bodyPr wrap="square">
              <a:spAutoFit/>
            </a:bodyPr>
            <a:lstStyle/>
            <a:p>
              <a:pPr algn="ctr"/>
              <a:r>
                <a:rPr lang="en-US" sz="1400" dirty="0">
                  <a:solidFill>
                    <a:schemeClr val="bg1"/>
                  </a:solidFill>
                </a:rPr>
                <a:t>Anti-Corruption and Bribery Laws</a:t>
              </a:r>
            </a:p>
          </p:txBody>
        </p:sp>
        <p:sp>
          <p:nvSpPr>
            <p:cNvPr id="46" name="Freeform: Shape 31">
              <a:extLst>
                <a:ext uri="{FF2B5EF4-FFF2-40B4-BE49-F238E27FC236}">
                  <a16:creationId xmlns:a16="http://schemas.microsoft.com/office/drawing/2014/main" id="{BBF29DBD-0F57-4F50-9281-C44C2CB196B6}"/>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accent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2" name="Graphic 61" descr="Gavel">
              <a:extLst>
                <a:ext uri="{FF2B5EF4-FFF2-40B4-BE49-F238E27FC236}">
                  <a16:creationId xmlns:a16="http://schemas.microsoft.com/office/drawing/2014/main" id="{12F8D3F5-52DF-43D2-BFE9-0A14FA1CCD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4823" y="3252158"/>
              <a:ext cx="506933" cy="506933"/>
            </a:xfrm>
            <a:prstGeom prst="rect">
              <a:avLst/>
            </a:prstGeom>
          </p:spPr>
        </p:pic>
      </p:grpSp>
      <p:grpSp>
        <p:nvGrpSpPr>
          <p:cNvPr id="24" name="Group 23">
            <a:extLst>
              <a:ext uri="{FF2B5EF4-FFF2-40B4-BE49-F238E27FC236}">
                <a16:creationId xmlns:a16="http://schemas.microsoft.com/office/drawing/2014/main" id="{197DFD49-DBFC-4DA0-9FFB-AC0225EA5E2B}"/>
              </a:ext>
            </a:extLst>
          </p:cNvPr>
          <p:cNvGrpSpPr/>
          <p:nvPr/>
        </p:nvGrpSpPr>
        <p:grpSpPr>
          <a:xfrm>
            <a:off x="1925666" y="3113479"/>
            <a:ext cx="1833655" cy="1301358"/>
            <a:chOff x="2471901" y="3113479"/>
            <a:chExt cx="1833655" cy="1301358"/>
          </a:xfrm>
        </p:grpSpPr>
        <p:sp>
          <p:nvSpPr>
            <p:cNvPr id="43" name="Rectangle 42">
              <a:extLst>
                <a:ext uri="{FF2B5EF4-FFF2-40B4-BE49-F238E27FC236}">
                  <a16:creationId xmlns:a16="http://schemas.microsoft.com/office/drawing/2014/main" id="{8E4A6A77-615A-459C-8AC1-69BD4D584224}"/>
                </a:ext>
              </a:extLst>
            </p:cNvPr>
            <p:cNvSpPr/>
            <p:nvPr/>
          </p:nvSpPr>
          <p:spPr>
            <a:xfrm>
              <a:off x="2471901" y="3891617"/>
              <a:ext cx="1833655" cy="523220"/>
            </a:xfrm>
            <a:prstGeom prst="rect">
              <a:avLst/>
            </a:prstGeom>
          </p:spPr>
          <p:txBody>
            <a:bodyPr wrap="square">
              <a:spAutoFit/>
            </a:bodyPr>
            <a:lstStyle/>
            <a:p>
              <a:pPr algn="ctr"/>
              <a:r>
                <a:rPr lang="en-IN" sz="1400" dirty="0">
                  <a:solidFill>
                    <a:schemeClr val="bg1"/>
                  </a:solidFill>
                </a:rPr>
                <a:t>Anti-Corruption Policy </a:t>
              </a:r>
            </a:p>
          </p:txBody>
        </p:sp>
        <p:grpSp>
          <p:nvGrpSpPr>
            <p:cNvPr id="23" name="Group 22">
              <a:extLst>
                <a:ext uri="{FF2B5EF4-FFF2-40B4-BE49-F238E27FC236}">
                  <a16:creationId xmlns:a16="http://schemas.microsoft.com/office/drawing/2014/main" id="{02595142-4809-47D2-A955-10234DB950F4}"/>
                </a:ext>
              </a:extLst>
            </p:cNvPr>
            <p:cNvGrpSpPr/>
            <p:nvPr/>
          </p:nvGrpSpPr>
          <p:grpSpPr>
            <a:xfrm>
              <a:off x="3016447" y="3113479"/>
              <a:ext cx="744562" cy="754129"/>
              <a:chOff x="3016447" y="3113479"/>
              <a:chExt cx="744562" cy="754129"/>
            </a:xfrm>
          </p:grpSpPr>
          <p:sp>
            <p:nvSpPr>
              <p:cNvPr id="49" name="Freeform: Shape 30">
                <a:extLst>
                  <a:ext uri="{FF2B5EF4-FFF2-40B4-BE49-F238E27FC236}">
                    <a16:creationId xmlns:a16="http://schemas.microsoft.com/office/drawing/2014/main" id="{AF8008AD-9118-40B1-AB0F-6B2DCE9B318B}"/>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EAAB17F3-3141-4884-B20A-9690F79CF4A8}"/>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5CDE8EC9-8B5C-41C4-8743-B4957536B59E}"/>
                  </a:ext>
                </a:extLst>
              </p:cNvPr>
              <p:cNvGrpSpPr/>
              <p:nvPr/>
            </p:nvGrpSpPr>
            <p:grpSpPr>
              <a:xfrm>
                <a:off x="3022544" y="3113479"/>
                <a:ext cx="731520" cy="749808"/>
                <a:chOff x="3524194" y="1707479"/>
                <a:chExt cx="731520" cy="749808"/>
              </a:xfrm>
            </p:grpSpPr>
            <p:sp>
              <p:nvSpPr>
                <p:cNvPr id="40" name="Oval 39">
                  <a:extLst>
                    <a:ext uri="{FF2B5EF4-FFF2-40B4-BE49-F238E27FC236}">
                      <a16:creationId xmlns:a16="http://schemas.microsoft.com/office/drawing/2014/main" id="{534ED943-456F-445D-AEE5-E1B9F3F3FFDB}"/>
                    </a:ext>
                  </a:extLst>
                </p:cNvPr>
                <p:cNvSpPr/>
                <p:nvPr/>
              </p:nvSpPr>
              <p:spPr>
                <a:xfrm>
                  <a:off x="3524194" y="1707479"/>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41" name="Graphic 40" descr="Lock">
                  <a:extLst>
                    <a:ext uri="{FF2B5EF4-FFF2-40B4-BE49-F238E27FC236}">
                      <a16:creationId xmlns:a16="http://schemas.microsoft.com/office/drawing/2014/main" id="{68F0988A-0608-4CA0-9467-E7742CFEA5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8211" y="1830640"/>
                  <a:ext cx="503486" cy="503486"/>
                </a:xfrm>
                <a:prstGeom prst="rect">
                  <a:avLst/>
                </a:prstGeom>
              </p:spPr>
            </p:pic>
          </p:grpSp>
        </p:grpSp>
      </p:grpSp>
      <p:grpSp>
        <p:nvGrpSpPr>
          <p:cNvPr id="32" name="Group 31">
            <a:extLst>
              <a:ext uri="{FF2B5EF4-FFF2-40B4-BE49-F238E27FC236}">
                <a16:creationId xmlns:a16="http://schemas.microsoft.com/office/drawing/2014/main" id="{ADFE2F7E-30CD-482E-AE2E-F04135BDC863}"/>
              </a:ext>
            </a:extLst>
          </p:cNvPr>
          <p:cNvGrpSpPr/>
          <p:nvPr/>
        </p:nvGrpSpPr>
        <p:grpSpPr>
          <a:xfrm>
            <a:off x="7871529" y="3078714"/>
            <a:ext cx="1170871" cy="1186700"/>
            <a:chOff x="7956197" y="3078714"/>
            <a:chExt cx="1170871" cy="1186700"/>
          </a:xfrm>
        </p:grpSpPr>
        <p:sp>
          <p:nvSpPr>
            <p:cNvPr id="54" name="Rectangle 53">
              <a:extLst>
                <a:ext uri="{FF2B5EF4-FFF2-40B4-BE49-F238E27FC236}">
                  <a16:creationId xmlns:a16="http://schemas.microsoft.com/office/drawing/2014/main" id="{00530798-3739-4D3A-A284-59D31EB9E59D}"/>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30" name="Group 29">
              <a:extLst>
                <a:ext uri="{FF2B5EF4-FFF2-40B4-BE49-F238E27FC236}">
                  <a16:creationId xmlns:a16="http://schemas.microsoft.com/office/drawing/2014/main" id="{CBB8CEE7-3DEC-4541-A399-7CEC2C44F0C7}"/>
                </a:ext>
              </a:extLst>
            </p:cNvPr>
            <p:cNvGrpSpPr/>
            <p:nvPr/>
          </p:nvGrpSpPr>
          <p:grpSpPr>
            <a:xfrm>
              <a:off x="8191006" y="3083960"/>
              <a:ext cx="744562" cy="744562"/>
              <a:chOff x="8190854" y="3081869"/>
              <a:chExt cx="744562" cy="744562"/>
            </a:xfrm>
          </p:grpSpPr>
          <p:sp>
            <p:nvSpPr>
              <p:cNvPr id="48" name="Freeform: Shape 47">
                <a:extLst>
                  <a:ext uri="{FF2B5EF4-FFF2-40B4-BE49-F238E27FC236}">
                    <a16:creationId xmlns:a16="http://schemas.microsoft.com/office/drawing/2014/main" id="{5E5D0BB5-879E-4A27-96E5-35B54EB17704}"/>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29" name="Graphic 28" descr="Checklist">
                <a:extLst>
                  <a:ext uri="{FF2B5EF4-FFF2-40B4-BE49-F238E27FC236}">
                    <a16:creationId xmlns:a16="http://schemas.microsoft.com/office/drawing/2014/main" id="{5547E286-B129-4B31-A35D-5BAB050AAA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57248" y="3148263"/>
                <a:ext cx="611774" cy="611774"/>
              </a:xfrm>
              <a:prstGeom prst="rect">
                <a:avLst/>
              </a:prstGeom>
            </p:spPr>
          </p:pic>
        </p:grpSp>
        <p:grpSp>
          <p:nvGrpSpPr>
            <p:cNvPr id="28" name="Group 27">
              <a:extLst>
                <a:ext uri="{FF2B5EF4-FFF2-40B4-BE49-F238E27FC236}">
                  <a16:creationId xmlns:a16="http://schemas.microsoft.com/office/drawing/2014/main" id="{8D4F110C-7423-4E8E-BE33-069D88FE116E}"/>
                </a:ext>
              </a:extLst>
            </p:cNvPr>
            <p:cNvGrpSpPr/>
            <p:nvPr/>
          </p:nvGrpSpPr>
          <p:grpSpPr>
            <a:xfrm>
              <a:off x="8190795" y="3078714"/>
              <a:ext cx="731520" cy="749808"/>
              <a:chOff x="9475746" y="2896712"/>
              <a:chExt cx="731520" cy="749808"/>
            </a:xfrm>
          </p:grpSpPr>
          <p:sp>
            <p:nvSpPr>
              <p:cNvPr id="59" name="Oval 58">
                <a:extLst>
                  <a:ext uri="{FF2B5EF4-FFF2-40B4-BE49-F238E27FC236}">
                    <a16:creationId xmlns:a16="http://schemas.microsoft.com/office/drawing/2014/main" id="{000412F3-FD14-4406-B3D0-DE67CB775B19}"/>
                  </a:ext>
                </a:extLst>
              </p:cNvPr>
              <p:cNvSpPr/>
              <p:nvPr/>
            </p:nvSpPr>
            <p:spPr>
              <a:xfrm>
                <a:off x="9475746" y="2896712"/>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0" name="Graphic 59" descr="Lock">
                <a:extLst>
                  <a:ext uri="{FF2B5EF4-FFF2-40B4-BE49-F238E27FC236}">
                    <a16:creationId xmlns:a16="http://schemas.microsoft.com/office/drawing/2014/main" id="{D8FE0016-8EFF-4F1D-9CA1-75814A579A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1840" y="2998896"/>
                <a:ext cx="503486" cy="503486"/>
              </a:xfrm>
              <a:prstGeom prst="rect">
                <a:avLst/>
              </a:prstGeom>
            </p:spPr>
          </p:pic>
        </p:grpSp>
      </p:grpSp>
      <p:grpSp>
        <p:nvGrpSpPr>
          <p:cNvPr id="34" name="Group 33">
            <a:extLst>
              <a:ext uri="{FF2B5EF4-FFF2-40B4-BE49-F238E27FC236}">
                <a16:creationId xmlns:a16="http://schemas.microsoft.com/office/drawing/2014/main" id="{F5022738-A2EE-40E9-9CA0-8AFBC1083D0A}"/>
              </a:ext>
            </a:extLst>
          </p:cNvPr>
          <p:cNvGrpSpPr/>
          <p:nvPr/>
        </p:nvGrpSpPr>
        <p:grpSpPr>
          <a:xfrm>
            <a:off x="4008587" y="3150354"/>
            <a:ext cx="1733463" cy="1049040"/>
            <a:chOff x="5888801" y="3150354"/>
            <a:chExt cx="1733463" cy="1049040"/>
          </a:xfrm>
        </p:grpSpPr>
        <p:grpSp>
          <p:nvGrpSpPr>
            <p:cNvPr id="26" name="Group 25">
              <a:extLst>
                <a:ext uri="{FF2B5EF4-FFF2-40B4-BE49-F238E27FC236}">
                  <a16:creationId xmlns:a16="http://schemas.microsoft.com/office/drawing/2014/main" id="{54CE2C52-5A27-4B73-9297-39695B90DBD0}"/>
                </a:ext>
              </a:extLst>
            </p:cNvPr>
            <p:cNvGrpSpPr/>
            <p:nvPr/>
          </p:nvGrpSpPr>
          <p:grpSpPr>
            <a:xfrm>
              <a:off x="5888801" y="3154728"/>
              <a:ext cx="1733463" cy="1044666"/>
              <a:chOff x="7093927" y="3154728"/>
              <a:chExt cx="1733463" cy="1044666"/>
            </a:xfrm>
          </p:grpSpPr>
          <p:sp>
            <p:nvSpPr>
              <p:cNvPr id="44" name="Rectangle 43">
                <a:extLst>
                  <a:ext uri="{FF2B5EF4-FFF2-40B4-BE49-F238E27FC236}">
                    <a16:creationId xmlns:a16="http://schemas.microsoft.com/office/drawing/2014/main" id="{FD0F6AD1-29B4-434B-BD82-AC55AEC1D35A}"/>
                  </a:ext>
                </a:extLst>
              </p:cNvPr>
              <p:cNvSpPr/>
              <p:nvPr/>
            </p:nvSpPr>
            <p:spPr>
              <a:xfrm>
                <a:off x="7093927" y="3891617"/>
                <a:ext cx="1733463" cy="307777"/>
              </a:xfrm>
              <a:prstGeom prst="rect">
                <a:avLst/>
              </a:prstGeom>
            </p:spPr>
            <p:txBody>
              <a:bodyPr wrap="square">
                <a:spAutoFit/>
              </a:bodyPr>
              <a:lstStyle/>
              <a:p>
                <a:pPr algn="ctr"/>
                <a:r>
                  <a:rPr lang="en-IN" sz="1400" dirty="0">
                    <a:solidFill>
                      <a:schemeClr val="bg1"/>
                    </a:solidFill>
                  </a:rPr>
                  <a:t>Third-Party Details</a:t>
                </a:r>
                <a:endParaRPr lang="en-US" sz="1400" dirty="0">
                  <a:solidFill>
                    <a:schemeClr val="bg1"/>
                  </a:solidFill>
                </a:endParaRPr>
              </a:p>
            </p:txBody>
          </p:sp>
          <p:grpSp>
            <p:nvGrpSpPr>
              <p:cNvPr id="8" name="Group 7">
                <a:extLst>
                  <a:ext uri="{FF2B5EF4-FFF2-40B4-BE49-F238E27FC236}">
                    <a16:creationId xmlns:a16="http://schemas.microsoft.com/office/drawing/2014/main" id="{036B31E1-F65B-4A1D-B55A-4E91A0DFFBD7}"/>
                  </a:ext>
                </a:extLst>
              </p:cNvPr>
              <p:cNvGrpSpPr/>
              <p:nvPr/>
            </p:nvGrpSpPr>
            <p:grpSpPr>
              <a:xfrm>
                <a:off x="7586952" y="3154728"/>
                <a:ext cx="747413" cy="747412"/>
                <a:chOff x="7845909" y="3154728"/>
                <a:chExt cx="747413" cy="747412"/>
              </a:xfrm>
            </p:grpSpPr>
            <p:sp>
              <p:nvSpPr>
                <p:cNvPr id="55" name="Freeform: Shape 29">
                  <a:extLst>
                    <a:ext uri="{FF2B5EF4-FFF2-40B4-BE49-F238E27FC236}">
                      <a16:creationId xmlns:a16="http://schemas.microsoft.com/office/drawing/2014/main" id="{247CA4E2-13E4-40FF-A110-DDB7B57EEACA}"/>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13" name="Graphic 12" descr="Boardroom">
                  <a:extLst>
                    <a:ext uri="{FF2B5EF4-FFF2-40B4-BE49-F238E27FC236}">
                      <a16:creationId xmlns:a16="http://schemas.microsoft.com/office/drawing/2014/main" id="{0EA89CEF-AA1C-4A07-81D1-8EE78E1BFF8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30428" y="3181853"/>
                  <a:ext cx="635770" cy="635770"/>
                </a:xfrm>
                <a:prstGeom prst="rect">
                  <a:avLst/>
                </a:prstGeom>
              </p:spPr>
            </p:pic>
          </p:grpSp>
        </p:grpSp>
        <p:grpSp>
          <p:nvGrpSpPr>
            <p:cNvPr id="88" name="Group 87">
              <a:extLst>
                <a:ext uri="{FF2B5EF4-FFF2-40B4-BE49-F238E27FC236}">
                  <a16:creationId xmlns:a16="http://schemas.microsoft.com/office/drawing/2014/main" id="{E7A66760-4ECC-4BA9-8DB4-F98A2E59D9D5}"/>
                </a:ext>
              </a:extLst>
            </p:cNvPr>
            <p:cNvGrpSpPr/>
            <p:nvPr/>
          </p:nvGrpSpPr>
          <p:grpSpPr>
            <a:xfrm>
              <a:off x="6389630" y="3150354"/>
              <a:ext cx="731520" cy="749808"/>
              <a:chOff x="3523672" y="1723236"/>
              <a:chExt cx="731520" cy="749808"/>
            </a:xfrm>
          </p:grpSpPr>
          <p:sp>
            <p:nvSpPr>
              <p:cNvPr id="89" name="Oval 88">
                <a:extLst>
                  <a:ext uri="{FF2B5EF4-FFF2-40B4-BE49-F238E27FC236}">
                    <a16:creationId xmlns:a16="http://schemas.microsoft.com/office/drawing/2014/main" id="{FE2D0E79-7A62-4DBC-9F76-1628FD1539D0}"/>
                  </a:ext>
                </a:extLst>
              </p:cNvPr>
              <p:cNvSpPr/>
              <p:nvPr/>
            </p:nvSpPr>
            <p:spPr>
              <a:xfrm>
                <a:off x="3523672" y="1723236"/>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90" name="Graphic 89" descr="Lock">
                <a:extLst>
                  <a:ext uri="{FF2B5EF4-FFF2-40B4-BE49-F238E27FC236}">
                    <a16:creationId xmlns:a16="http://schemas.microsoft.com/office/drawing/2014/main" id="{DD05534D-2E34-4F61-9E11-E58F254FF1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37689" y="1846397"/>
                <a:ext cx="503486" cy="503486"/>
              </a:xfrm>
              <a:prstGeom prst="rect">
                <a:avLst/>
              </a:prstGeom>
            </p:spPr>
          </p:pic>
        </p:grpSp>
      </p:grpSp>
      <p:grpSp>
        <p:nvGrpSpPr>
          <p:cNvPr id="47" name="Group 46">
            <a:extLst>
              <a:ext uri="{FF2B5EF4-FFF2-40B4-BE49-F238E27FC236}">
                <a16:creationId xmlns:a16="http://schemas.microsoft.com/office/drawing/2014/main" id="{7C9041E0-10B5-45D7-868B-B73714C92810}"/>
              </a:ext>
            </a:extLst>
          </p:cNvPr>
          <p:cNvGrpSpPr/>
          <p:nvPr/>
        </p:nvGrpSpPr>
        <p:grpSpPr>
          <a:xfrm>
            <a:off x="5950914" y="3148169"/>
            <a:ext cx="1630948" cy="1221843"/>
            <a:chOff x="4008587" y="3118999"/>
            <a:chExt cx="1630948" cy="1221843"/>
          </a:xfrm>
        </p:grpSpPr>
        <p:grpSp>
          <p:nvGrpSpPr>
            <p:cNvPr id="50" name="Group 49">
              <a:extLst>
                <a:ext uri="{FF2B5EF4-FFF2-40B4-BE49-F238E27FC236}">
                  <a16:creationId xmlns:a16="http://schemas.microsoft.com/office/drawing/2014/main" id="{7DF4F5E3-ECC4-449A-8A8E-4B5FFB9D5F4E}"/>
                </a:ext>
              </a:extLst>
            </p:cNvPr>
            <p:cNvGrpSpPr/>
            <p:nvPr/>
          </p:nvGrpSpPr>
          <p:grpSpPr>
            <a:xfrm>
              <a:off x="4008587" y="3118999"/>
              <a:ext cx="1630948" cy="1221843"/>
              <a:chOff x="3315327" y="3098069"/>
              <a:chExt cx="1630948" cy="1221843"/>
            </a:xfrm>
          </p:grpSpPr>
          <p:sp>
            <p:nvSpPr>
              <p:cNvPr id="58" name="Rectangle 57">
                <a:extLst>
                  <a:ext uri="{FF2B5EF4-FFF2-40B4-BE49-F238E27FC236}">
                    <a16:creationId xmlns:a16="http://schemas.microsoft.com/office/drawing/2014/main" id="{1C7D624C-8C7C-47AC-81E7-995B29E50073}"/>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61" name="Group 60">
                <a:extLst>
                  <a:ext uri="{FF2B5EF4-FFF2-40B4-BE49-F238E27FC236}">
                    <a16:creationId xmlns:a16="http://schemas.microsoft.com/office/drawing/2014/main" id="{7CA59B3E-501A-4D0A-8910-2796504069E4}"/>
                  </a:ext>
                </a:extLst>
              </p:cNvPr>
              <p:cNvGrpSpPr/>
              <p:nvPr/>
            </p:nvGrpSpPr>
            <p:grpSpPr>
              <a:xfrm>
                <a:off x="3758520" y="3098069"/>
                <a:ext cx="744562" cy="744562"/>
                <a:chOff x="5337991" y="3106614"/>
                <a:chExt cx="744562" cy="744562"/>
              </a:xfrm>
            </p:grpSpPr>
            <p:sp>
              <p:nvSpPr>
                <p:cNvPr id="63" name="Freeform: Shape 33">
                  <a:extLst>
                    <a:ext uri="{FF2B5EF4-FFF2-40B4-BE49-F238E27FC236}">
                      <a16:creationId xmlns:a16="http://schemas.microsoft.com/office/drawing/2014/main" id="{097BF3DD-FB6E-417C-89BA-5ADD91978D25}"/>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pic>
              <p:nvPicPr>
                <p:cNvPr id="64" name="Graphic 63" descr="Chat bubble">
                  <a:extLst>
                    <a:ext uri="{FF2B5EF4-FFF2-40B4-BE49-F238E27FC236}">
                      <a16:creationId xmlns:a16="http://schemas.microsoft.com/office/drawing/2014/main" id="{4BD4ACB6-5918-4EA1-8375-A06D9EBABBF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9890" y="3168513"/>
                  <a:ext cx="620765" cy="620765"/>
                </a:xfrm>
                <a:prstGeom prst="rect">
                  <a:avLst/>
                </a:prstGeom>
              </p:spPr>
            </p:pic>
          </p:grpSp>
        </p:grpSp>
        <p:grpSp>
          <p:nvGrpSpPr>
            <p:cNvPr id="51" name="Group 50">
              <a:extLst>
                <a:ext uri="{FF2B5EF4-FFF2-40B4-BE49-F238E27FC236}">
                  <a16:creationId xmlns:a16="http://schemas.microsoft.com/office/drawing/2014/main" id="{722053CA-D710-4DFB-ABD6-F53EEB2D8C0F}"/>
                </a:ext>
              </a:extLst>
            </p:cNvPr>
            <p:cNvGrpSpPr/>
            <p:nvPr/>
          </p:nvGrpSpPr>
          <p:grpSpPr>
            <a:xfrm>
              <a:off x="4468867" y="3125533"/>
              <a:ext cx="731520" cy="749808"/>
              <a:chOff x="3528637" y="1725699"/>
              <a:chExt cx="731520" cy="749808"/>
            </a:xfrm>
          </p:grpSpPr>
          <p:sp>
            <p:nvSpPr>
              <p:cNvPr id="53" name="Oval 52">
                <a:extLst>
                  <a:ext uri="{FF2B5EF4-FFF2-40B4-BE49-F238E27FC236}">
                    <a16:creationId xmlns:a16="http://schemas.microsoft.com/office/drawing/2014/main" id="{8BDFB5DE-B260-4875-9A64-BCFF43138944}"/>
                  </a:ext>
                </a:extLst>
              </p:cNvPr>
              <p:cNvSpPr/>
              <p:nvPr/>
            </p:nvSpPr>
            <p:spPr>
              <a:xfrm>
                <a:off x="3528637" y="1725699"/>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6" name="Graphic 55" descr="Lock">
                <a:extLst>
                  <a:ext uri="{FF2B5EF4-FFF2-40B4-BE49-F238E27FC236}">
                    <a16:creationId xmlns:a16="http://schemas.microsoft.com/office/drawing/2014/main" id="{630831AA-C7BE-4D1D-A0C2-C3F20B9C32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42654" y="1848860"/>
                <a:ext cx="503486" cy="503486"/>
              </a:xfrm>
              <a:prstGeom prst="rect">
                <a:avLst/>
              </a:prstGeom>
            </p:spPr>
          </p:pic>
        </p:grpSp>
      </p:grpSp>
    </p:spTree>
    <p:extLst>
      <p:ext uri="{BB962C8B-B14F-4D97-AF65-F5344CB8AC3E}">
        <p14:creationId xmlns:p14="http://schemas.microsoft.com/office/powerpoint/2010/main" val="1099399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a:solidFill>
                  <a:schemeClr val="bg1"/>
                </a:solidFill>
                <a:latin typeface="Arial" panose="020B0604020202020204" pitchFamily="34" charset="0"/>
                <a:cs typeface="Arial" panose="020B0604020202020204" pitchFamily="34" charset="0"/>
              </a:rPr>
              <a:t>4 </a:t>
            </a:r>
            <a:r>
              <a:rPr lang="en-US" sz="1100" dirty="0">
                <a:solidFill>
                  <a:schemeClr val="bg1"/>
                </a:solidFill>
                <a:latin typeface="Arial" panose="020B0604020202020204" pitchFamily="34" charset="0"/>
                <a:cs typeface="Arial" panose="020B0604020202020204" pitchFamily="34" charset="0"/>
              </a:rPr>
              <a:t>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1920"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015663"/>
          </a:xfrm>
          <a:prstGeom prst="rect">
            <a:avLst/>
          </a:prstGeom>
          <a:noFill/>
        </p:spPr>
        <p:txBody>
          <a:bodyPr wrap="square">
            <a:spAutoFit/>
          </a:bodyPr>
          <a:lstStyle/>
          <a:p>
            <a:r>
              <a:rPr lang="en-US" sz="1200" b="1" dirty="0"/>
              <a:t>Golden Water LTD </a:t>
            </a:r>
            <a:r>
              <a:rPr lang="en-US" sz="1200" dirty="0"/>
              <a:t>is an air freight service company and aids the Downstream Division for export documentation and customs clearance of certain chemicals. </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Golden Water LTD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71909" y="3406114"/>
            <a:ext cx="5760333" cy="830997"/>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Golden Water LTD is a Third-Party Intermediary (Customs Broker).</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Customs Broker – </a:t>
            </a:r>
            <a:r>
              <a:rPr lang="en-US" sz="1200" dirty="0">
                <a:latin typeface="Arial" panose="020B0604020202020204" pitchFamily="34" charset="0"/>
                <a:cs typeface="Arial" panose="020B0604020202020204" pitchFamily="34" charset="0"/>
              </a:rPr>
              <a:t>is a third party generally engaged by Supply Chain to facilitate clearance of customs and payment of any customs or duties owed by Ecolab.</a:t>
            </a:r>
          </a:p>
        </p:txBody>
      </p:sp>
      <p:sp>
        <p:nvSpPr>
          <p:cNvPr id="5" name="TextBox 4">
            <a:extLst>
              <a:ext uri="{FF2B5EF4-FFF2-40B4-BE49-F238E27FC236}">
                <a16:creationId xmlns:a16="http://schemas.microsoft.com/office/drawing/2014/main" id="{D05A8E70-BE04-4D6D-9FBD-233F17A92BAF}"/>
              </a:ext>
            </a:extLst>
          </p:cNvPr>
          <p:cNvSpPr txBox="1"/>
          <p:nvPr/>
        </p:nvSpPr>
        <p:spPr>
          <a:xfrm>
            <a:off x="7620000" y="2090937"/>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20742378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5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2248"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015663"/>
          </a:xfrm>
          <a:prstGeom prst="rect">
            <a:avLst/>
          </a:prstGeom>
          <a:noFill/>
        </p:spPr>
        <p:txBody>
          <a:bodyPr wrap="square">
            <a:spAutoFit/>
          </a:bodyPr>
          <a:lstStyle/>
          <a:p>
            <a:r>
              <a:rPr lang="en-US" sz="1200" b="1" dirty="0"/>
              <a:t>IT Inc </a:t>
            </a:r>
            <a:r>
              <a:rPr lang="en-US" sz="1200" dirty="0"/>
              <a:t>is a company that provides technical support to Ecolab’s Healthcare division with data processing of various other aspects of sales, delivery, production, and inventory management. </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IT Inc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51592" y="3313781"/>
            <a:ext cx="5760333" cy="1200329"/>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IT Inc is NOT a Third-Party Intermediary (Technical Support).</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IT Inc </a:t>
            </a:r>
            <a:r>
              <a:rPr lang="en-US" sz="1200" dirty="0">
                <a:latin typeface="Arial" panose="020B0604020202020204" pitchFamily="34" charset="0"/>
                <a:cs typeface="Arial" panose="020B0604020202020204" pitchFamily="34" charset="0"/>
              </a:rPr>
              <a:t>is a third party that does not directly interact with Ecolab’s customers or clients, nor do they have the authority to act on Ecolab’s behalf with a customer or client.</a:t>
            </a:r>
          </a:p>
          <a:p>
            <a:endParaRPr lang="en-US" sz="12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05A8E70-BE04-4D6D-9FBD-233F17A92BAF}"/>
              </a:ext>
            </a:extLst>
          </p:cNvPr>
          <p:cNvSpPr txBox="1"/>
          <p:nvPr/>
        </p:nvSpPr>
        <p:spPr>
          <a:xfrm>
            <a:off x="7688580" y="2648105"/>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810412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6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1920"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569660"/>
          </a:xfrm>
          <a:prstGeom prst="rect">
            <a:avLst/>
          </a:prstGeom>
          <a:noFill/>
        </p:spPr>
        <p:txBody>
          <a:bodyPr wrap="square">
            <a:spAutoFit/>
          </a:bodyPr>
          <a:lstStyle/>
          <a:p>
            <a:r>
              <a:rPr lang="en-US" sz="1200" b="1" dirty="0"/>
              <a:t>Water Lilly </a:t>
            </a:r>
            <a:r>
              <a:rPr lang="en-US" sz="1200" dirty="0"/>
              <a:t>is a company that is contracted to purchase certain chemical from the Downstream Division for a specified amount. Water Lilly also agreed to promote and develop a market for the resale of these chemicals to customers within a set Territory.</a:t>
            </a:r>
          </a:p>
          <a:p>
            <a:endParaRPr lang="en-US" sz="1200" dirty="0"/>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Water Lilly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71909" y="3406114"/>
            <a:ext cx="5760333" cy="830997"/>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Water Lilly is a Third-Party Intermediary (Distributor).</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Distributor – </a:t>
            </a:r>
            <a:r>
              <a:rPr lang="en-US" sz="1200" dirty="0">
                <a:latin typeface="Arial" panose="020B0604020202020204" pitchFamily="34" charset="0"/>
                <a:cs typeface="Arial" panose="020B0604020202020204" pitchFamily="34" charset="0"/>
              </a:rPr>
              <a:t>is a third party that purchases products from Ecolab for resale that inventories the product and delivers it to Ecolab customers.</a:t>
            </a:r>
          </a:p>
        </p:txBody>
      </p:sp>
      <p:sp>
        <p:nvSpPr>
          <p:cNvPr id="5" name="TextBox 4">
            <a:extLst>
              <a:ext uri="{FF2B5EF4-FFF2-40B4-BE49-F238E27FC236}">
                <a16:creationId xmlns:a16="http://schemas.microsoft.com/office/drawing/2014/main" id="{D05A8E70-BE04-4D6D-9FBD-233F17A92BAF}"/>
              </a:ext>
            </a:extLst>
          </p:cNvPr>
          <p:cNvSpPr txBox="1"/>
          <p:nvPr/>
        </p:nvSpPr>
        <p:spPr>
          <a:xfrm>
            <a:off x="7620000" y="2090937"/>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4227552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7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2248"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830997"/>
          </a:xfrm>
          <a:prstGeom prst="rect">
            <a:avLst/>
          </a:prstGeom>
          <a:noFill/>
        </p:spPr>
        <p:txBody>
          <a:bodyPr wrap="square">
            <a:spAutoFit/>
          </a:bodyPr>
          <a:lstStyle/>
          <a:p>
            <a:r>
              <a:rPr lang="en-US" sz="1200" b="1" dirty="0"/>
              <a:t>Sasha </a:t>
            </a:r>
            <a:r>
              <a:rPr lang="en-US" sz="1200" dirty="0"/>
              <a:t>is a sub-contractor for SAP and is assisting the Institutional Division with updates to their invoicing software.</a:t>
            </a:r>
          </a:p>
          <a:p>
            <a:endParaRPr lang="en-US" sz="1200" dirty="0"/>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Sasha</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51592" y="3313781"/>
            <a:ext cx="5760333" cy="1015663"/>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Sasha is NOT a Third-Party Intermediary (sub-contractor).</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Sub-contractor </a:t>
            </a:r>
            <a:r>
              <a:rPr lang="en-US" sz="1200" dirty="0">
                <a:latin typeface="Arial" panose="020B0604020202020204" pitchFamily="34" charset="0"/>
                <a:cs typeface="Arial" panose="020B0604020202020204" pitchFamily="34" charset="0"/>
              </a:rPr>
              <a:t>is a third party of a vendor , who does not directly interact with Ecolab’s customers or clients, nor would this person have any authority to act on Ecolab’s behalf with a customer or client.  </a:t>
            </a:r>
            <a:r>
              <a:rPr lang="en-US" sz="1200" strike="sngStrike" dirty="0">
                <a:solidFill>
                  <a:srgbClr val="FF0000"/>
                </a:solidFill>
                <a:latin typeface="Arial" panose="020B0604020202020204" pitchFamily="34" charset="0"/>
                <a:cs typeface="Arial" panose="020B0604020202020204" pitchFamily="34" charset="0"/>
              </a:rPr>
              <a:t>Nor clear. Pls check source.</a:t>
            </a:r>
          </a:p>
        </p:txBody>
      </p:sp>
      <p:sp>
        <p:nvSpPr>
          <p:cNvPr id="5" name="TextBox 4">
            <a:extLst>
              <a:ext uri="{FF2B5EF4-FFF2-40B4-BE49-F238E27FC236}">
                <a16:creationId xmlns:a16="http://schemas.microsoft.com/office/drawing/2014/main" id="{D05A8E70-BE04-4D6D-9FBD-233F17A92BAF}"/>
              </a:ext>
            </a:extLst>
          </p:cNvPr>
          <p:cNvSpPr txBox="1"/>
          <p:nvPr/>
        </p:nvSpPr>
        <p:spPr>
          <a:xfrm>
            <a:off x="7688580" y="2648105"/>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18234149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FCCC9-27E8-400D-8D7B-40C43090B52C}"/>
              </a:ext>
            </a:extLst>
          </p:cNvPr>
          <p:cNvSpPr>
            <a:spLocks noGrp="1"/>
          </p:cNvSpPr>
          <p:nvPr>
            <p:ph type="title"/>
          </p:nvPr>
        </p:nvSpPr>
        <p:spPr/>
        <p:txBody>
          <a:bodyPr/>
          <a:lstStyle/>
          <a:p>
            <a:r>
              <a:rPr lang="en-US" dirty="0"/>
              <a:t>Check Your Knowledge</a:t>
            </a:r>
          </a:p>
        </p:txBody>
      </p:sp>
      <p:sp>
        <p:nvSpPr>
          <p:cNvPr id="4" name="Footer Placeholder 3">
            <a:extLst>
              <a:ext uri="{FF2B5EF4-FFF2-40B4-BE49-F238E27FC236}">
                <a16:creationId xmlns:a16="http://schemas.microsoft.com/office/drawing/2014/main" id="{133E7B29-D234-4426-8AD8-27DEF0008D43}"/>
              </a:ext>
            </a:extLst>
          </p:cNvPr>
          <p:cNvSpPr>
            <a:spLocks noGrp="1"/>
          </p:cNvSpPr>
          <p:nvPr>
            <p:ph type="ftr" sz="quarter" idx="3"/>
          </p:nvPr>
        </p:nvSpPr>
        <p:spPr/>
        <p:txBody>
          <a:bodyPr/>
          <a:lstStyle/>
          <a:p>
            <a:r>
              <a:rPr lang="en-IN" dirty="0"/>
              <a:t>Click each tab to learn in detail.</a:t>
            </a:r>
          </a:p>
        </p:txBody>
      </p:sp>
      <p:sp>
        <p:nvSpPr>
          <p:cNvPr id="44" name="Rectangle 43">
            <a:extLst>
              <a:ext uri="{FF2B5EF4-FFF2-40B4-BE49-F238E27FC236}">
                <a16:creationId xmlns:a16="http://schemas.microsoft.com/office/drawing/2014/main" id="{8D99EA6E-AFEE-4DAE-80C4-B6C936FED3E3}"/>
              </a:ext>
            </a:extLst>
          </p:cNvPr>
          <p:cNvSpPr/>
          <p:nvPr/>
        </p:nvSpPr>
        <p:spPr>
          <a:xfrm>
            <a:off x="32409" y="848104"/>
            <a:ext cx="9111591" cy="371913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ounded Rectangle 22">
            <a:extLst>
              <a:ext uri="{FF2B5EF4-FFF2-40B4-BE49-F238E27FC236}">
                <a16:creationId xmlns:a16="http://schemas.microsoft.com/office/drawing/2014/main" id="{E01E2DE1-B991-489F-BAF1-8C330784565A}"/>
              </a:ext>
            </a:extLst>
          </p:cNvPr>
          <p:cNvSpPr/>
          <p:nvPr/>
        </p:nvSpPr>
        <p:spPr>
          <a:xfrm>
            <a:off x="4854436" y="2079701"/>
            <a:ext cx="3147400" cy="457200"/>
          </a:xfrm>
          <a:prstGeom prst="roundRect">
            <a:avLst>
              <a:gd name="adj" fmla="val 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Third-Party Intermediary</a:t>
            </a:r>
          </a:p>
        </p:txBody>
      </p:sp>
      <p:sp>
        <p:nvSpPr>
          <p:cNvPr id="16" name="Rounded Rectangle 34">
            <a:extLst>
              <a:ext uri="{FF2B5EF4-FFF2-40B4-BE49-F238E27FC236}">
                <a16:creationId xmlns:a16="http://schemas.microsoft.com/office/drawing/2014/main" id="{875B66D8-D54F-429C-8EA3-0102A0AAD4FE}"/>
              </a:ext>
            </a:extLst>
          </p:cNvPr>
          <p:cNvSpPr/>
          <p:nvPr/>
        </p:nvSpPr>
        <p:spPr>
          <a:xfrm>
            <a:off x="4854436" y="2613101"/>
            <a:ext cx="3147400" cy="457200"/>
          </a:xfrm>
          <a:prstGeom prst="roundRect">
            <a:avLst>
              <a:gd name="adj" fmla="val 0"/>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Arial" panose="020B0604020202020204" pitchFamily="34" charset="0"/>
                <a:cs typeface="Arial" panose="020B0604020202020204" pitchFamily="34" charset="0"/>
              </a:rPr>
              <a:t>NOT a Third-Party Intermediary</a:t>
            </a:r>
          </a:p>
        </p:txBody>
      </p:sp>
      <p:sp>
        <p:nvSpPr>
          <p:cNvPr id="17" name="TextBox 16">
            <a:extLst>
              <a:ext uri="{FF2B5EF4-FFF2-40B4-BE49-F238E27FC236}">
                <a16:creationId xmlns:a16="http://schemas.microsoft.com/office/drawing/2014/main" id="{B89A85D1-5996-4102-9A5B-EFA736B0BBBC}"/>
              </a:ext>
            </a:extLst>
          </p:cNvPr>
          <p:cNvSpPr txBox="1"/>
          <p:nvPr/>
        </p:nvSpPr>
        <p:spPr>
          <a:xfrm>
            <a:off x="3276600" y="1698701"/>
            <a:ext cx="3810000" cy="261610"/>
          </a:xfrm>
          <a:prstGeom prst="rect">
            <a:avLst/>
          </a:prstGeom>
          <a:noFill/>
        </p:spPr>
        <p:txBody>
          <a:bodyPr wrap="square" rtlCol="0">
            <a:spAutoFit/>
          </a:bodyPr>
          <a:lstStyle/>
          <a:p>
            <a:r>
              <a:rPr lang="en-US" sz="1100" i="1" dirty="0">
                <a:solidFill>
                  <a:srgbClr val="616365"/>
                </a:solidFill>
                <a:latin typeface="Arial" panose="020B0604020202020204" pitchFamily="34" charset="0"/>
                <a:cs typeface="Arial" panose="020B0604020202020204" pitchFamily="34" charset="0"/>
              </a:rPr>
              <a:t>Click to select the correct option.</a:t>
            </a:r>
          </a:p>
        </p:txBody>
      </p:sp>
      <p:cxnSp>
        <p:nvCxnSpPr>
          <p:cNvPr id="18" name="Straight Connector 17">
            <a:extLst>
              <a:ext uri="{FF2B5EF4-FFF2-40B4-BE49-F238E27FC236}">
                <a16:creationId xmlns:a16="http://schemas.microsoft.com/office/drawing/2014/main" id="{41606CE7-2D55-42DA-AAD6-6318B25E7A8B}"/>
              </a:ext>
            </a:extLst>
          </p:cNvPr>
          <p:cNvCxnSpPr>
            <a:cxnSpLocks/>
          </p:cNvCxnSpPr>
          <p:nvPr/>
        </p:nvCxnSpPr>
        <p:spPr>
          <a:xfrm>
            <a:off x="3252248" y="2003501"/>
            <a:ext cx="5510752"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27C701C6-DC25-4DB6-B19A-3942FB432ECD}"/>
              </a:ext>
            </a:extLst>
          </p:cNvPr>
          <p:cNvSpPr/>
          <p:nvPr/>
        </p:nvSpPr>
        <p:spPr>
          <a:xfrm>
            <a:off x="140356" y="1062037"/>
            <a:ext cx="2988698" cy="3227462"/>
          </a:xfrm>
          <a:prstGeom prst="rect">
            <a:avLst/>
          </a:prstGeom>
          <a:solidFill>
            <a:schemeClr val="bg1"/>
          </a:solidFill>
          <a:ln>
            <a:solidFill>
              <a:srgbClr val="65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F9EC36F-1543-490F-AFDA-E819E9F751D6}"/>
              </a:ext>
            </a:extLst>
          </p:cNvPr>
          <p:cNvSpPr/>
          <p:nvPr/>
        </p:nvSpPr>
        <p:spPr>
          <a:xfrm>
            <a:off x="139700" y="3931280"/>
            <a:ext cx="2988698" cy="35822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3DF55CD-C505-480B-9D4B-FF5DC693CE93}"/>
              </a:ext>
            </a:extLst>
          </p:cNvPr>
          <p:cNvSpPr/>
          <p:nvPr/>
        </p:nvSpPr>
        <p:spPr>
          <a:xfrm>
            <a:off x="2416975" y="3989393"/>
            <a:ext cx="631025" cy="24471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4676"/>
                </a:solidFill>
                <a:latin typeface="Arial" panose="020B0604020202020204" pitchFamily="34" charset="0"/>
                <a:cs typeface="Arial" panose="020B0604020202020204" pitchFamily="34" charset="0"/>
              </a:rPr>
              <a:t>Next </a:t>
            </a:r>
            <a:r>
              <a:rPr lang="en-US" sz="1200" b="1" dirty="0">
                <a:solidFill>
                  <a:srgbClr val="004676"/>
                </a:solidFill>
                <a:latin typeface="Arial" panose="020B0604020202020204" pitchFamily="34" charset="0"/>
                <a:ea typeface="Yu Gothic" panose="020B0400000000000000" pitchFamily="34" charset="-128"/>
                <a:cs typeface="Arial" panose="020B0604020202020204" pitchFamily="34" charset="0"/>
              </a:rPr>
              <a:t>&gt;</a:t>
            </a:r>
          </a:p>
        </p:txBody>
      </p:sp>
      <p:sp>
        <p:nvSpPr>
          <p:cNvPr id="26" name="TextBox 25">
            <a:extLst>
              <a:ext uri="{FF2B5EF4-FFF2-40B4-BE49-F238E27FC236}">
                <a16:creationId xmlns:a16="http://schemas.microsoft.com/office/drawing/2014/main" id="{91390CE1-73DE-44B1-8E57-1E501D5F68AE}"/>
              </a:ext>
            </a:extLst>
          </p:cNvPr>
          <p:cNvSpPr txBox="1"/>
          <p:nvPr/>
        </p:nvSpPr>
        <p:spPr>
          <a:xfrm>
            <a:off x="226276" y="3980946"/>
            <a:ext cx="535724" cy="261610"/>
          </a:xfrm>
          <a:prstGeom prst="rect">
            <a:avLst/>
          </a:prstGeom>
          <a:noFill/>
        </p:spPr>
        <p:txBody>
          <a:bodyPr wrap="none" rtlCol="0">
            <a:spAutoFit/>
          </a:bodyPr>
          <a:lstStyle/>
          <a:p>
            <a:r>
              <a:rPr lang="en-US" sz="1100" dirty="0">
                <a:solidFill>
                  <a:schemeClr val="bg1"/>
                </a:solidFill>
                <a:latin typeface="Arial" panose="020B0604020202020204" pitchFamily="34" charset="0"/>
                <a:cs typeface="Arial" panose="020B0604020202020204" pitchFamily="34" charset="0"/>
              </a:rPr>
              <a:t>8 of 8</a:t>
            </a:r>
          </a:p>
        </p:txBody>
      </p:sp>
      <p:sp>
        <p:nvSpPr>
          <p:cNvPr id="14" name="Rectangle 13">
            <a:extLst>
              <a:ext uri="{FF2B5EF4-FFF2-40B4-BE49-F238E27FC236}">
                <a16:creationId xmlns:a16="http://schemas.microsoft.com/office/drawing/2014/main" id="{DA45F9C8-86D8-4FCC-8294-0586707E80AB}"/>
              </a:ext>
            </a:extLst>
          </p:cNvPr>
          <p:cNvSpPr/>
          <p:nvPr/>
        </p:nvSpPr>
        <p:spPr>
          <a:xfrm>
            <a:off x="3251920" y="3129308"/>
            <a:ext cx="5800311" cy="1384609"/>
          </a:xfrm>
          <a:prstGeom prst="rect">
            <a:avLst/>
          </a:prstGeom>
          <a:solidFill>
            <a:schemeClr val="bg1"/>
          </a:solidFill>
          <a:ln w="9525">
            <a:solidFill>
              <a:srgbClr val="00467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endParaRPr lang="en-US" sz="1100" dirty="0">
              <a:solidFill>
                <a:srgbClr val="002B48"/>
              </a:solidFill>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FD8F2E14-5285-40C0-99A6-92340068D24F}"/>
              </a:ext>
            </a:extLst>
          </p:cNvPr>
          <p:cNvSpPr txBox="1"/>
          <p:nvPr/>
        </p:nvSpPr>
        <p:spPr>
          <a:xfrm>
            <a:off x="3224300" y="1092543"/>
            <a:ext cx="5760333" cy="523220"/>
          </a:xfrm>
          <a:prstGeom prst="rect">
            <a:avLst/>
          </a:prstGeom>
          <a:noFill/>
        </p:spPr>
        <p:txBody>
          <a:bodyPr wrap="square">
            <a:spAutoFit/>
          </a:bodyPr>
          <a:lstStyle/>
          <a:p>
            <a:r>
              <a:rPr lang="en-US" sz="1400" b="1" dirty="0">
                <a:solidFill>
                  <a:schemeClr val="accent3"/>
                </a:solidFill>
              </a:rPr>
              <a:t>Read the description of the company and then, identify who is considered a third-party intermediary and who is NOT? </a:t>
            </a:r>
          </a:p>
        </p:txBody>
      </p:sp>
      <p:sp>
        <p:nvSpPr>
          <p:cNvPr id="35" name="TextBox 34">
            <a:extLst>
              <a:ext uri="{FF2B5EF4-FFF2-40B4-BE49-F238E27FC236}">
                <a16:creationId xmlns:a16="http://schemas.microsoft.com/office/drawing/2014/main" id="{E3FCC179-6042-4652-8005-5E9AAD833430}"/>
              </a:ext>
            </a:extLst>
          </p:cNvPr>
          <p:cNvSpPr txBox="1"/>
          <p:nvPr/>
        </p:nvSpPr>
        <p:spPr>
          <a:xfrm>
            <a:off x="190504" y="1464647"/>
            <a:ext cx="2937894" cy="1200329"/>
          </a:xfrm>
          <a:prstGeom prst="rect">
            <a:avLst/>
          </a:prstGeom>
          <a:noFill/>
        </p:spPr>
        <p:txBody>
          <a:bodyPr wrap="square">
            <a:spAutoFit/>
          </a:bodyPr>
          <a:lstStyle/>
          <a:p>
            <a:r>
              <a:rPr lang="en-US" sz="1200" dirty="0"/>
              <a:t>The Downstream Division uses </a:t>
            </a:r>
            <a:r>
              <a:rPr lang="en-US" sz="1200" b="1" dirty="0"/>
              <a:t>Blue Dot PTY LTD </a:t>
            </a:r>
            <a:r>
              <a:rPr lang="en-US" sz="1200" dirty="0"/>
              <a:t>to assist with the registration of chemical and queries with the National Institute of Chemicals for the different countries they are operating in.</a:t>
            </a:r>
          </a:p>
        </p:txBody>
      </p:sp>
      <p:sp>
        <p:nvSpPr>
          <p:cNvPr id="11" name="Rectangle 10">
            <a:extLst>
              <a:ext uri="{FF2B5EF4-FFF2-40B4-BE49-F238E27FC236}">
                <a16:creationId xmlns:a16="http://schemas.microsoft.com/office/drawing/2014/main" id="{60ADD13A-E4F1-4EC1-9442-BCA4FA9E1DD1}"/>
              </a:ext>
            </a:extLst>
          </p:cNvPr>
          <p:cNvSpPr/>
          <p:nvPr/>
        </p:nvSpPr>
        <p:spPr>
          <a:xfrm>
            <a:off x="159367" y="1072402"/>
            <a:ext cx="2969031" cy="36933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rPr>
              <a:t>Blue Dot PTY LTD </a:t>
            </a:r>
          </a:p>
        </p:txBody>
      </p:sp>
      <p:sp>
        <p:nvSpPr>
          <p:cNvPr id="29" name="TextBox 28">
            <a:extLst>
              <a:ext uri="{FF2B5EF4-FFF2-40B4-BE49-F238E27FC236}">
                <a16:creationId xmlns:a16="http://schemas.microsoft.com/office/drawing/2014/main" id="{3023378D-A9DF-4038-9AB5-4F3E87E388F9}"/>
              </a:ext>
            </a:extLst>
          </p:cNvPr>
          <p:cNvSpPr txBox="1"/>
          <p:nvPr/>
        </p:nvSpPr>
        <p:spPr>
          <a:xfrm>
            <a:off x="3271909" y="3214508"/>
            <a:ext cx="5760333" cy="1200329"/>
          </a:xfrm>
          <a:prstGeom prst="rect">
            <a:avLst/>
          </a:prstGeom>
          <a:noFill/>
        </p:spPr>
        <p:txBody>
          <a:bodyPr wrap="square" rtlCol="0">
            <a:spAutoFit/>
          </a:bodyPr>
          <a:lstStyle/>
          <a:p>
            <a:r>
              <a:rPr lang="en-US" sz="1200" b="1" dirty="0">
                <a:solidFill>
                  <a:schemeClr val="accent1"/>
                </a:solidFill>
                <a:latin typeface="Arial" panose="020B0604020202020204" pitchFamily="34" charset="0"/>
                <a:cs typeface="Arial" panose="020B0604020202020204" pitchFamily="34" charset="0"/>
              </a:rPr>
              <a:t>That’s right! </a:t>
            </a:r>
            <a:r>
              <a:rPr lang="en-US" sz="1200" dirty="0">
                <a:latin typeface="Arial" panose="020B0604020202020204" pitchFamily="34" charset="0"/>
                <a:cs typeface="Arial" panose="020B0604020202020204" pitchFamily="34" charset="0"/>
              </a:rPr>
              <a:t>Blue Dot PTY LTD is a Third-Party Intermediary (Product Registration Agent).</a:t>
            </a:r>
          </a:p>
          <a:p>
            <a:endParaRPr lang="en-US" sz="1200" dirty="0">
              <a:latin typeface="Arial" panose="020B0604020202020204" pitchFamily="34" charset="0"/>
              <a:cs typeface="Arial" panose="020B0604020202020204" pitchFamily="34" charset="0"/>
            </a:endParaRPr>
          </a:p>
          <a:p>
            <a:r>
              <a:rPr lang="en-US" sz="1200" b="1" dirty="0">
                <a:latin typeface="Arial" panose="020B0604020202020204" pitchFamily="34" charset="0"/>
                <a:cs typeface="Arial" panose="020B0604020202020204" pitchFamily="34" charset="0"/>
              </a:rPr>
              <a:t>Product Registration Agent  – </a:t>
            </a:r>
            <a:r>
              <a:rPr lang="en-US" sz="1200" dirty="0">
                <a:latin typeface="Arial" panose="020B0604020202020204" pitchFamily="34" charset="0"/>
                <a:cs typeface="Arial" panose="020B0604020202020204" pitchFamily="34" charset="0"/>
              </a:rPr>
              <a:t>is a third-party that assists and advises with the product registration and other related regulatory requirements with a governmental agency.</a:t>
            </a:r>
          </a:p>
        </p:txBody>
      </p:sp>
      <p:sp>
        <p:nvSpPr>
          <p:cNvPr id="5" name="TextBox 4">
            <a:extLst>
              <a:ext uri="{FF2B5EF4-FFF2-40B4-BE49-F238E27FC236}">
                <a16:creationId xmlns:a16="http://schemas.microsoft.com/office/drawing/2014/main" id="{D05A8E70-BE04-4D6D-9FBD-233F17A92BAF}"/>
              </a:ext>
            </a:extLst>
          </p:cNvPr>
          <p:cNvSpPr txBox="1"/>
          <p:nvPr/>
        </p:nvSpPr>
        <p:spPr>
          <a:xfrm>
            <a:off x="7620000" y="2090937"/>
            <a:ext cx="381836" cy="400110"/>
          </a:xfrm>
          <a:prstGeom prst="rect">
            <a:avLst/>
          </a:prstGeom>
          <a:noFill/>
        </p:spPr>
        <p:txBody>
          <a:bodyPr wrap="none" rtlCol="0">
            <a:spAutoFit/>
          </a:bodyPr>
          <a:lstStyle/>
          <a:p>
            <a:r>
              <a:rPr lang="en-US" sz="2000" b="1" dirty="0">
                <a:solidFill>
                  <a:schemeClr val="bg1"/>
                </a:solidFill>
                <a:latin typeface="Wingdings 2" panose="05020102010507070707" pitchFamily="18" charset="2"/>
              </a:rPr>
              <a:t>P</a:t>
            </a:r>
          </a:p>
        </p:txBody>
      </p:sp>
    </p:spTree>
    <p:extLst>
      <p:ext uri="{BB962C8B-B14F-4D97-AF65-F5344CB8AC3E}">
        <p14:creationId xmlns:p14="http://schemas.microsoft.com/office/powerpoint/2010/main" val="3082092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35CD9FAB-EEA4-4175-95C5-0A01266363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7149" b="17149"/>
          <a:stretch/>
        </p:blipFill>
        <p:spPr bwMode="auto">
          <a:xfrm>
            <a:off x="0" y="873222"/>
            <a:ext cx="9118600" cy="4000500"/>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4E74D8-5360-4379-9D97-D709521DB8CB}"/>
              </a:ext>
            </a:extLst>
          </p:cNvPr>
          <p:cNvSpPr>
            <a:spLocks noGrp="1"/>
          </p:cNvSpPr>
          <p:nvPr>
            <p:ph type="title"/>
          </p:nvPr>
        </p:nvSpPr>
        <p:spPr/>
        <p:txBody>
          <a:bodyPr/>
          <a:lstStyle/>
          <a:p>
            <a:r>
              <a:rPr lang="en-US" dirty="0"/>
              <a:t>Check Your Knowledge</a:t>
            </a:r>
          </a:p>
        </p:txBody>
      </p:sp>
      <p:grpSp>
        <p:nvGrpSpPr>
          <p:cNvPr id="6" name="Group 5">
            <a:extLst>
              <a:ext uri="{FF2B5EF4-FFF2-40B4-BE49-F238E27FC236}">
                <a16:creationId xmlns:a16="http://schemas.microsoft.com/office/drawing/2014/main" id="{9ACBDBC7-A184-4924-A5AC-12FA6AC6ADCC}"/>
              </a:ext>
            </a:extLst>
          </p:cNvPr>
          <p:cNvGrpSpPr/>
          <p:nvPr/>
        </p:nvGrpSpPr>
        <p:grpSpPr>
          <a:xfrm>
            <a:off x="156210" y="1138237"/>
            <a:ext cx="3733800" cy="2868512"/>
            <a:chOff x="0" y="760214"/>
            <a:chExt cx="5314143" cy="4082619"/>
          </a:xfrm>
        </p:grpSpPr>
        <p:sp>
          <p:nvSpPr>
            <p:cNvPr id="7" name="Rectangle 6">
              <a:extLst>
                <a:ext uri="{FF2B5EF4-FFF2-40B4-BE49-F238E27FC236}">
                  <a16:creationId xmlns:a16="http://schemas.microsoft.com/office/drawing/2014/main" id="{22F11927-A9F7-4555-9166-B45A35D638A5}"/>
                </a:ext>
              </a:extLst>
            </p:cNvPr>
            <p:cNvSpPr/>
            <p:nvPr/>
          </p:nvSpPr>
          <p:spPr>
            <a:xfrm>
              <a:off x="0" y="760214"/>
              <a:ext cx="5314143" cy="40826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1309835D-CC91-42C3-943D-ED0EA8758395}"/>
                </a:ext>
              </a:extLst>
            </p:cNvPr>
            <p:cNvGrpSpPr/>
            <p:nvPr/>
          </p:nvGrpSpPr>
          <p:grpSpPr>
            <a:xfrm>
              <a:off x="152224" y="864036"/>
              <a:ext cx="5161240" cy="1423292"/>
              <a:chOff x="1003820" y="1272621"/>
              <a:chExt cx="5161240" cy="1423292"/>
            </a:xfrm>
          </p:grpSpPr>
          <p:sp>
            <p:nvSpPr>
              <p:cNvPr id="11" name="Rectangle 10">
                <a:extLst>
                  <a:ext uri="{FF2B5EF4-FFF2-40B4-BE49-F238E27FC236}">
                    <a16:creationId xmlns:a16="http://schemas.microsoft.com/office/drawing/2014/main" id="{6DA583AA-541E-40E6-B2DB-728579C774FB}"/>
                  </a:ext>
                </a:extLst>
              </p:cNvPr>
              <p:cNvSpPr/>
              <p:nvPr/>
            </p:nvSpPr>
            <p:spPr>
              <a:xfrm>
                <a:off x="1003820" y="1272621"/>
                <a:ext cx="5148805" cy="919893"/>
              </a:xfrm>
              <a:prstGeom prst="rect">
                <a:avLst/>
              </a:prstGeom>
            </p:spPr>
            <p:txBody>
              <a:bodyPr wrap="square">
                <a:spAutoFit/>
              </a:bodyPr>
              <a:lstStyle/>
              <a:p>
                <a:r>
                  <a:rPr lang="en-US" sz="1200" dirty="0">
                    <a:solidFill>
                      <a:schemeClr val="accent3"/>
                    </a:solidFill>
                  </a:rPr>
                  <a:t>What could potentially happen if Ecolab determines that an Ecolab sales agent has violated the anti-corruption laws? </a:t>
                </a:r>
              </a:p>
            </p:txBody>
          </p:sp>
          <p:sp>
            <p:nvSpPr>
              <p:cNvPr id="12" name="Rectangle 11">
                <a:extLst>
                  <a:ext uri="{FF2B5EF4-FFF2-40B4-BE49-F238E27FC236}">
                    <a16:creationId xmlns:a16="http://schemas.microsoft.com/office/drawing/2014/main" id="{21165244-F993-4EE9-86D7-57CFA1EBB971}"/>
                  </a:ext>
                </a:extLst>
              </p:cNvPr>
              <p:cNvSpPr/>
              <p:nvPr/>
            </p:nvSpPr>
            <p:spPr>
              <a:xfrm>
                <a:off x="1016255" y="2301673"/>
                <a:ext cx="5148805" cy="394240"/>
              </a:xfrm>
              <a:prstGeom prst="rect">
                <a:avLst/>
              </a:prstGeom>
            </p:spPr>
            <p:txBody>
              <a:bodyPr wrap="square">
                <a:spAutoFit/>
              </a:bodyPr>
              <a:lstStyle/>
              <a:p>
                <a:pPr eaLnBrk="0" hangingPunct="0">
                  <a:buClr>
                    <a:schemeClr val="tx2"/>
                  </a:buClr>
                </a:pPr>
                <a:r>
                  <a:rPr lang="en-US" sz="1200" i="1" dirty="0">
                    <a:solidFill>
                      <a:schemeClr val="tx2"/>
                    </a:solidFill>
                    <a:latin typeface="Arial"/>
                    <a:cs typeface="Arial"/>
                  </a:rPr>
                  <a:t>Select the correct options and click CHECK.</a:t>
                </a:r>
              </a:p>
            </p:txBody>
          </p:sp>
        </p:grpSp>
        <p:sp>
          <p:nvSpPr>
            <p:cNvPr id="9" name="Rectangle 8">
              <a:extLst>
                <a:ext uri="{FF2B5EF4-FFF2-40B4-BE49-F238E27FC236}">
                  <a16:creationId xmlns:a16="http://schemas.microsoft.com/office/drawing/2014/main" id="{29F6C30C-E06E-413A-B2CF-B1479E718DFB}"/>
                </a:ext>
              </a:extLst>
            </p:cNvPr>
            <p:cNvSpPr/>
            <p:nvPr/>
          </p:nvSpPr>
          <p:spPr>
            <a:xfrm>
              <a:off x="3898846" y="4309035"/>
              <a:ext cx="1297284" cy="404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cxnSp>
          <p:nvCxnSpPr>
            <p:cNvPr id="10" name="Straight Connector 9">
              <a:extLst>
                <a:ext uri="{FF2B5EF4-FFF2-40B4-BE49-F238E27FC236}">
                  <a16:creationId xmlns:a16="http://schemas.microsoft.com/office/drawing/2014/main" id="{AC2E3522-AE9D-4464-9A05-4E07909C24C9}"/>
                </a:ext>
              </a:extLst>
            </p:cNvPr>
            <p:cNvCxnSpPr>
              <a:cxnSpLocks/>
            </p:cNvCxnSpPr>
            <p:nvPr/>
          </p:nvCxnSpPr>
          <p:spPr>
            <a:xfrm>
              <a:off x="216383" y="1830846"/>
              <a:ext cx="4899924" cy="0"/>
            </a:xfrm>
            <a:prstGeom prst="line">
              <a:avLst/>
            </a:prstGeom>
            <a:ln>
              <a:solidFill>
                <a:srgbClr val="149EB9"/>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7B4590D6-AD09-4D40-B2D8-5FE4FC3E5958}"/>
              </a:ext>
            </a:extLst>
          </p:cNvPr>
          <p:cNvSpPr txBox="1"/>
          <p:nvPr/>
        </p:nvSpPr>
        <p:spPr>
          <a:xfrm>
            <a:off x="263165" y="2254942"/>
            <a:ext cx="3487842" cy="1220014"/>
          </a:xfrm>
          <a:prstGeom prst="rect">
            <a:avLst/>
          </a:prstGeom>
          <a:noFill/>
        </p:spPr>
        <p:txBody>
          <a:bodyPr wrap="square">
            <a:spAutoFit/>
          </a:bodyPr>
          <a:lstStyle/>
          <a:p>
            <a:pPr marL="342900" marR="0" lvl="0" indent="-342900" algn="just">
              <a:lnSpc>
                <a:spcPct val="107000"/>
              </a:lnSpc>
              <a:spcBef>
                <a:spcPts val="0"/>
              </a:spcBef>
              <a:spcAft>
                <a:spcPts val="600"/>
              </a:spcAft>
              <a:buFont typeface="Wingdings" panose="05000000000000000000" pitchFamily="2" charset="2"/>
              <a:buChar char="q"/>
              <a:tabLst>
                <a:tab pos="228600" algn="l"/>
              </a:tabLst>
            </a:pPr>
            <a:r>
              <a:rPr lang="en-US" sz="1200" dirty="0">
                <a:effectLst/>
                <a:ea typeface="Calibri" panose="020F0502020204030204" pitchFamily="34" charset="0"/>
                <a:cs typeface="Times New Roman" panose="02020603050405020304" pitchFamily="18" charset="0"/>
              </a:rPr>
              <a:t>Termination of business relationship with Ecolab</a:t>
            </a:r>
          </a:p>
          <a:p>
            <a:pPr marL="342900" marR="0" lvl="0" indent="-342900" algn="just">
              <a:lnSpc>
                <a:spcPct val="107000"/>
              </a:lnSpc>
              <a:spcBef>
                <a:spcPts val="0"/>
              </a:spcBef>
              <a:spcAft>
                <a:spcPts val="600"/>
              </a:spcAft>
              <a:buFont typeface="Wingdings" panose="05000000000000000000" pitchFamily="2" charset="2"/>
              <a:buChar char="q"/>
              <a:tabLst>
                <a:tab pos="228600" algn="l"/>
              </a:tabLst>
            </a:pPr>
            <a:r>
              <a:rPr lang="en-US" sz="1200" dirty="0">
                <a:effectLst/>
                <a:ea typeface="Calibri" panose="020F0502020204030204" pitchFamily="34" charset="0"/>
                <a:cs typeface="Times New Roman" panose="02020603050405020304" pitchFamily="18" charset="0"/>
              </a:rPr>
              <a:t>Imprisonment and potentially unlimited fines </a:t>
            </a:r>
          </a:p>
          <a:p>
            <a:pPr marL="342900" marR="0" lvl="0" indent="-342900" algn="just">
              <a:lnSpc>
                <a:spcPct val="107000"/>
              </a:lnSpc>
              <a:spcBef>
                <a:spcPts val="0"/>
              </a:spcBef>
              <a:spcAft>
                <a:spcPts val="600"/>
              </a:spcAft>
              <a:buFont typeface="Wingdings" panose="05000000000000000000" pitchFamily="2" charset="2"/>
              <a:buChar char="q"/>
              <a:tabLst>
                <a:tab pos="228600" algn="l"/>
              </a:tabLst>
            </a:pPr>
            <a:r>
              <a:rPr lang="en-US" sz="1200" dirty="0">
                <a:effectLst/>
                <a:ea typeface="Calibri" panose="020F0502020204030204" pitchFamily="34" charset="0"/>
                <a:cs typeface="Times New Roman" panose="02020603050405020304" pitchFamily="18" charset="0"/>
              </a:rPr>
              <a:t>Reputational harm and costs of investigations</a:t>
            </a:r>
          </a:p>
        </p:txBody>
      </p:sp>
      <p:sp>
        <p:nvSpPr>
          <p:cNvPr id="13" name="Rectangle 12">
            <a:extLst>
              <a:ext uri="{FF2B5EF4-FFF2-40B4-BE49-F238E27FC236}">
                <a16:creationId xmlns:a16="http://schemas.microsoft.com/office/drawing/2014/main" id="{92A7ED78-D4DE-4A32-B7B0-56C815503CB0}"/>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22 </a:t>
            </a:r>
          </a:p>
        </p:txBody>
      </p:sp>
    </p:spTree>
    <p:extLst>
      <p:ext uri="{BB962C8B-B14F-4D97-AF65-F5344CB8AC3E}">
        <p14:creationId xmlns:p14="http://schemas.microsoft.com/office/powerpoint/2010/main" val="33154966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A83648-F9AD-4C66-9C87-A33AE414049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rgbClr val="51BCEC"/>
                </a:solidFill>
              </a:rPr>
              <a:t>Click the highlighted section to begin.</a:t>
            </a:r>
          </a:p>
        </p:txBody>
      </p:sp>
      <p:sp>
        <p:nvSpPr>
          <p:cNvPr id="45" name="Rectangle 44">
            <a:extLst>
              <a:ext uri="{FF2B5EF4-FFF2-40B4-BE49-F238E27FC236}">
                <a16:creationId xmlns:a16="http://schemas.microsoft.com/office/drawing/2014/main" id="{114CDBC5-684F-4B42-B2BB-85EBAE228EBF}"/>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6D2A963C-B9F8-41BE-9142-DF8458B8B989}"/>
              </a:ext>
            </a:extLst>
          </p:cNvPr>
          <p:cNvGrpSpPr/>
          <p:nvPr/>
        </p:nvGrpSpPr>
        <p:grpSpPr>
          <a:xfrm>
            <a:off x="99821" y="3133343"/>
            <a:ext cx="1576579" cy="1197844"/>
            <a:chOff x="0" y="3133343"/>
            <a:chExt cx="1576579" cy="1197844"/>
          </a:xfrm>
        </p:grpSpPr>
        <p:sp>
          <p:nvSpPr>
            <p:cNvPr id="50" name="Rectangle 49">
              <a:extLst>
                <a:ext uri="{FF2B5EF4-FFF2-40B4-BE49-F238E27FC236}">
                  <a16:creationId xmlns:a16="http://schemas.microsoft.com/office/drawing/2014/main" id="{C92BF4AC-87DD-413E-948E-B041884BEFB5}"/>
                </a:ext>
              </a:extLst>
            </p:cNvPr>
            <p:cNvSpPr/>
            <p:nvPr/>
          </p:nvSpPr>
          <p:spPr>
            <a:xfrm>
              <a:off x="0" y="3807967"/>
              <a:ext cx="1576579" cy="523220"/>
            </a:xfrm>
            <a:prstGeom prst="rect">
              <a:avLst/>
            </a:prstGeom>
          </p:spPr>
          <p:txBody>
            <a:bodyPr wrap="square">
              <a:spAutoFit/>
            </a:bodyPr>
            <a:lstStyle/>
            <a:p>
              <a:pPr algn="ctr"/>
              <a:r>
                <a:rPr lang="en-US" sz="1400" dirty="0">
                  <a:solidFill>
                    <a:schemeClr val="bg1"/>
                  </a:solidFill>
                </a:rPr>
                <a:t>Anti-Corruption and Bribery Laws</a:t>
              </a:r>
            </a:p>
          </p:txBody>
        </p:sp>
        <p:sp>
          <p:nvSpPr>
            <p:cNvPr id="51" name="Freeform: Shape 31">
              <a:extLst>
                <a:ext uri="{FF2B5EF4-FFF2-40B4-BE49-F238E27FC236}">
                  <a16:creationId xmlns:a16="http://schemas.microsoft.com/office/drawing/2014/main" id="{B3E0FA76-3F5A-48AD-8601-9DDCA3BB68F2}"/>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53" name="Graphic 52" descr="Gavel">
              <a:extLst>
                <a:ext uri="{FF2B5EF4-FFF2-40B4-BE49-F238E27FC236}">
                  <a16:creationId xmlns:a16="http://schemas.microsoft.com/office/drawing/2014/main" id="{13A82C14-DCF5-4FAF-ABB7-607B937D06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534823" y="3252158"/>
              <a:ext cx="506933" cy="506933"/>
            </a:xfrm>
            <a:prstGeom prst="rect">
              <a:avLst/>
            </a:prstGeom>
          </p:spPr>
        </p:pic>
      </p:grpSp>
      <p:grpSp>
        <p:nvGrpSpPr>
          <p:cNvPr id="56" name="Group 55">
            <a:extLst>
              <a:ext uri="{FF2B5EF4-FFF2-40B4-BE49-F238E27FC236}">
                <a16:creationId xmlns:a16="http://schemas.microsoft.com/office/drawing/2014/main" id="{3F6A338E-D6F7-4878-829D-13FEC81CDE24}"/>
              </a:ext>
            </a:extLst>
          </p:cNvPr>
          <p:cNvGrpSpPr/>
          <p:nvPr/>
        </p:nvGrpSpPr>
        <p:grpSpPr>
          <a:xfrm>
            <a:off x="1925666" y="3120902"/>
            <a:ext cx="1833655" cy="1293935"/>
            <a:chOff x="2471901" y="3120902"/>
            <a:chExt cx="1833655" cy="1293935"/>
          </a:xfrm>
        </p:grpSpPr>
        <p:sp>
          <p:nvSpPr>
            <p:cNvPr id="58" name="Rectangle 57">
              <a:extLst>
                <a:ext uri="{FF2B5EF4-FFF2-40B4-BE49-F238E27FC236}">
                  <a16:creationId xmlns:a16="http://schemas.microsoft.com/office/drawing/2014/main" id="{37ED1FB3-2A59-4ED7-ADDA-0638B458CD68}"/>
                </a:ext>
              </a:extLst>
            </p:cNvPr>
            <p:cNvSpPr/>
            <p:nvPr/>
          </p:nvSpPr>
          <p:spPr>
            <a:xfrm>
              <a:off x="2471901" y="3891617"/>
              <a:ext cx="1833655" cy="523220"/>
            </a:xfrm>
            <a:prstGeom prst="rect">
              <a:avLst/>
            </a:prstGeom>
          </p:spPr>
          <p:txBody>
            <a:bodyPr wrap="square">
              <a:spAutoFit/>
            </a:bodyPr>
            <a:lstStyle/>
            <a:p>
              <a:pPr algn="ctr"/>
              <a:r>
                <a:rPr lang="en-IN" sz="1400" dirty="0">
                  <a:solidFill>
                    <a:schemeClr val="bg1"/>
                  </a:solidFill>
                </a:rPr>
                <a:t>Anti-Corruption Policy </a:t>
              </a:r>
            </a:p>
          </p:txBody>
        </p:sp>
        <p:grpSp>
          <p:nvGrpSpPr>
            <p:cNvPr id="61" name="Group 60">
              <a:extLst>
                <a:ext uri="{FF2B5EF4-FFF2-40B4-BE49-F238E27FC236}">
                  <a16:creationId xmlns:a16="http://schemas.microsoft.com/office/drawing/2014/main" id="{9DB640EE-A74A-4FDA-8866-CB207D008269}"/>
                </a:ext>
              </a:extLst>
            </p:cNvPr>
            <p:cNvGrpSpPr/>
            <p:nvPr/>
          </p:nvGrpSpPr>
          <p:grpSpPr>
            <a:xfrm>
              <a:off x="3016447" y="3120902"/>
              <a:ext cx="744562" cy="746706"/>
              <a:chOff x="3016447" y="3120902"/>
              <a:chExt cx="744562" cy="746706"/>
            </a:xfrm>
          </p:grpSpPr>
          <p:sp>
            <p:nvSpPr>
              <p:cNvPr id="63" name="Freeform: Shape 30">
                <a:extLst>
                  <a:ext uri="{FF2B5EF4-FFF2-40B4-BE49-F238E27FC236}">
                    <a16:creationId xmlns:a16="http://schemas.microsoft.com/office/drawing/2014/main" id="{5C9D9F1B-516F-480E-9735-77C190328168}"/>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4" name="Picture 2">
                <a:extLst>
                  <a:ext uri="{FF2B5EF4-FFF2-40B4-BE49-F238E27FC236}">
                    <a16:creationId xmlns:a16="http://schemas.microsoft.com/office/drawing/2014/main" id="{6EE69678-EDDF-4313-8D2A-33EF92DA3044}"/>
                  </a:ext>
                </a:extLst>
              </p:cNvPr>
              <p:cNvPicPr>
                <a:picLocks noChangeAspect="1" noChangeArrowheads="1"/>
              </p:cNvPicPr>
              <p:nvPr/>
            </p:nvPicPr>
            <p:blipFill>
              <a:blip r:embed="rId5" cstate="print">
                <a:lum bright="70000" contrast="-70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8" name="Group 67">
            <a:extLst>
              <a:ext uri="{FF2B5EF4-FFF2-40B4-BE49-F238E27FC236}">
                <a16:creationId xmlns:a16="http://schemas.microsoft.com/office/drawing/2014/main" id="{DA8AD762-15FD-4A4A-ABF9-AB246D5B6BA0}"/>
              </a:ext>
            </a:extLst>
          </p:cNvPr>
          <p:cNvGrpSpPr/>
          <p:nvPr/>
        </p:nvGrpSpPr>
        <p:grpSpPr>
          <a:xfrm>
            <a:off x="7871529" y="3078714"/>
            <a:ext cx="1170871" cy="1186700"/>
            <a:chOff x="7956197" y="3078714"/>
            <a:chExt cx="1170871" cy="1186700"/>
          </a:xfrm>
        </p:grpSpPr>
        <p:sp>
          <p:nvSpPr>
            <p:cNvPr id="69" name="Rectangle 68">
              <a:extLst>
                <a:ext uri="{FF2B5EF4-FFF2-40B4-BE49-F238E27FC236}">
                  <a16:creationId xmlns:a16="http://schemas.microsoft.com/office/drawing/2014/main" id="{EBEB5487-EC97-42D4-98A5-43E68A6A85AB}"/>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70" name="Group 69">
              <a:extLst>
                <a:ext uri="{FF2B5EF4-FFF2-40B4-BE49-F238E27FC236}">
                  <a16:creationId xmlns:a16="http://schemas.microsoft.com/office/drawing/2014/main" id="{DEBF2564-88B4-45EF-AC62-3C11C9222E45}"/>
                </a:ext>
              </a:extLst>
            </p:cNvPr>
            <p:cNvGrpSpPr/>
            <p:nvPr/>
          </p:nvGrpSpPr>
          <p:grpSpPr>
            <a:xfrm>
              <a:off x="8191006" y="3083960"/>
              <a:ext cx="744562" cy="744562"/>
              <a:chOff x="8190854" y="3081869"/>
              <a:chExt cx="744562" cy="744562"/>
            </a:xfrm>
          </p:grpSpPr>
          <p:sp>
            <p:nvSpPr>
              <p:cNvPr id="74" name="Freeform: Shape 73">
                <a:extLst>
                  <a:ext uri="{FF2B5EF4-FFF2-40B4-BE49-F238E27FC236}">
                    <a16:creationId xmlns:a16="http://schemas.microsoft.com/office/drawing/2014/main" id="{8FE99050-251E-4212-B29B-B2A59E948236}"/>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75" name="Graphic 74" descr="Checklist">
                <a:extLst>
                  <a:ext uri="{FF2B5EF4-FFF2-40B4-BE49-F238E27FC236}">
                    <a16:creationId xmlns:a16="http://schemas.microsoft.com/office/drawing/2014/main" id="{2A1BA1BF-7D22-40DA-B0DB-6BB40CD1913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57248" y="3148263"/>
                <a:ext cx="611774" cy="611774"/>
              </a:xfrm>
              <a:prstGeom prst="rect">
                <a:avLst/>
              </a:prstGeom>
            </p:spPr>
          </p:pic>
        </p:grpSp>
        <p:grpSp>
          <p:nvGrpSpPr>
            <p:cNvPr id="71" name="Group 70">
              <a:extLst>
                <a:ext uri="{FF2B5EF4-FFF2-40B4-BE49-F238E27FC236}">
                  <a16:creationId xmlns:a16="http://schemas.microsoft.com/office/drawing/2014/main" id="{ED4502FF-3A4B-4C8C-90C1-6C473C62D37E}"/>
                </a:ext>
              </a:extLst>
            </p:cNvPr>
            <p:cNvGrpSpPr/>
            <p:nvPr/>
          </p:nvGrpSpPr>
          <p:grpSpPr>
            <a:xfrm>
              <a:off x="8190795" y="3078714"/>
              <a:ext cx="731520" cy="749808"/>
              <a:chOff x="9475746" y="2896712"/>
              <a:chExt cx="731520" cy="749808"/>
            </a:xfrm>
          </p:grpSpPr>
          <p:sp>
            <p:nvSpPr>
              <p:cNvPr id="72" name="Oval 71">
                <a:extLst>
                  <a:ext uri="{FF2B5EF4-FFF2-40B4-BE49-F238E27FC236}">
                    <a16:creationId xmlns:a16="http://schemas.microsoft.com/office/drawing/2014/main" id="{D93002AC-4B2D-4958-AD5E-72A8705FF82A}"/>
                  </a:ext>
                </a:extLst>
              </p:cNvPr>
              <p:cNvSpPr/>
              <p:nvPr/>
            </p:nvSpPr>
            <p:spPr>
              <a:xfrm>
                <a:off x="9475746" y="2896712"/>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descr="Lock">
                <a:extLst>
                  <a:ext uri="{FF2B5EF4-FFF2-40B4-BE49-F238E27FC236}">
                    <a16:creationId xmlns:a16="http://schemas.microsoft.com/office/drawing/2014/main" id="{B18BD1F0-EA62-4155-A148-B6126F79880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1840" y="2998896"/>
                <a:ext cx="503486" cy="503486"/>
              </a:xfrm>
              <a:prstGeom prst="rect">
                <a:avLst/>
              </a:prstGeom>
            </p:spPr>
          </p:pic>
        </p:grpSp>
      </p:grpSp>
      <p:grpSp>
        <p:nvGrpSpPr>
          <p:cNvPr id="52" name="Group 51">
            <a:extLst>
              <a:ext uri="{FF2B5EF4-FFF2-40B4-BE49-F238E27FC236}">
                <a16:creationId xmlns:a16="http://schemas.microsoft.com/office/drawing/2014/main" id="{B00F6A61-55EE-4E93-9461-030EC43AFEE8}"/>
              </a:ext>
            </a:extLst>
          </p:cNvPr>
          <p:cNvGrpSpPr/>
          <p:nvPr/>
        </p:nvGrpSpPr>
        <p:grpSpPr>
          <a:xfrm>
            <a:off x="3926866" y="3183953"/>
            <a:ext cx="1733463" cy="1044666"/>
            <a:chOff x="7093927" y="3154728"/>
            <a:chExt cx="1733463" cy="1044666"/>
          </a:xfrm>
        </p:grpSpPr>
        <p:sp>
          <p:nvSpPr>
            <p:cNvPr id="54" name="Rectangle 53">
              <a:extLst>
                <a:ext uri="{FF2B5EF4-FFF2-40B4-BE49-F238E27FC236}">
                  <a16:creationId xmlns:a16="http://schemas.microsoft.com/office/drawing/2014/main" id="{6D4AEBBB-670C-4253-97E4-561CB6C0EC18}"/>
                </a:ext>
              </a:extLst>
            </p:cNvPr>
            <p:cNvSpPr/>
            <p:nvPr/>
          </p:nvSpPr>
          <p:spPr>
            <a:xfrm>
              <a:off x="7093927" y="3891617"/>
              <a:ext cx="1733463" cy="307777"/>
            </a:xfrm>
            <a:prstGeom prst="rect">
              <a:avLst/>
            </a:prstGeom>
          </p:spPr>
          <p:txBody>
            <a:bodyPr wrap="square">
              <a:spAutoFit/>
            </a:bodyPr>
            <a:lstStyle/>
            <a:p>
              <a:pPr algn="ctr"/>
              <a:r>
                <a:rPr lang="en-IN" sz="1400" dirty="0">
                  <a:solidFill>
                    <a:schemeClr val="bg1"/>
                  </a:solidFill>
                </a:rPr>
                <a:t>Third-Party Details</a:t>
              </a:r>
              <a:endParaRPr lang="en-US" sz="1400" dirty="0">
                <a:solidFill>
                  <a:schemeClr val="bg1"/>
                </a:solidFill>
              </a:endParaRPr>
            </a:p>
          </p:txBody>
        </p:sp>
        <p:grpSp>
          <p:nvGrpSpPr>
            <p:cNvPr id="55" name="Group 54">
              <a:extLst>
                <a:ext uri="{FF2B5EF4-FFF2-40B4-BE49-F238E27FC236}">
                  <a16:creationId xmlns:a16="http://schemas.microsoft.com/office/drawing/2014/main" id="{AAA93D22-EFCC-4113-8966-B85D4B1F43DA}"/>
                </a:ext>
              </a:extLst>
            </p:cNvPr>
            <p:cNvGrpSpPr/>
            <p:nvPr/>
          </p:nvGrpSpPr>
          <p:grpSpPr>
            <a:xfrm>
              <a:off x="7586952" y="3154728"/>
              <a:ext cx="747413" cy="747412"/>
              <a:chOff x="7845909" y="3154728"/>
              <a:chExt cx="747413" cy="747412"/>
            </a:xfrm>
          </p:grpSpPr>
          <p:sp>
            <p:nvSpPr>
              <p:cNvPr id="57" name="Freeform: Shape 29">
                <a:extLst>
                  <a:ext uri="{FF2B5EF4-FFF2-40B4-BE49-F238E27FC236}">
                    <a16:creationId xmlns:a16="http://schemas.microsoft.com/office/drawing/2014/main" id="{03B568BF-9860-409F-AE71-4E59DD205F97}"/>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accent1"/>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59" name="Graphic 58" descr="Boardroom">
                <a:extLst>
                  <a:ext uri="{FF2B5EF4-FFF2-40B4-BE49-F238E27FC236}">
                    <a16:creationId xmlns:a16="http://schemas.microsoft.com/office/drawing/2014/main" id="{3EF5FA5B-B8B3-4B3E-8490-DFCEA167C99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30428" y="3181853"/>
                <a:ext cx="635770" cy="635770"/>
              </a:xfrm>
              <a:prstGeom prst="rect">
                <a:avLst/>
              </a:prstGeom>
            </p:spPr>
          </p:pic>
        </p:grpSp>
      </p:grpSp>
      <p:grpSp>
        <p:nvGrpSpPr>
          <p:cNvPr id="60" name="Group 59">
            <a:extLst>
              <a:ext uri="{FF2B5EF4-FFF2-40B4-BE49-F238E27FC236}">
                <a16:creationId xmlns:a16="http://schemas.microsoft.com/office/drawing/2014/main" id="{4A64DE04-DDA6-4F1F-AEAF-A28DE0B7C102}"/>
              </a:ext>
            </a:extLst>
          </p:cNvPr>
          <p:cNvGrpSpPr/>
          <p:nvPr/>
        </p:nvGrpSpPr>
        <p:grpSpPr>
          <a:xfrm>
            <a:off x="6065252" y="3078714"/>
            <a:ext cx="1630948" cy="1221843"/>
            <a:chOff x="4008587" y="3118999"/>
            <a:chExt cx="1630948" cy="1221843"/>
          </a:xfrm>
        </p:grpSpPr>
        <p:grpSp>
          <p:nvGrpSpPr>
            <p:cNvPr id="62" name="Group 61">
              <a:extLst>
                <a:ext uri="{FF2B5EF4-FFF2-40B4-BE49-F238E27FC236}">
                  <a16:creationId xmlns:a16="http://schemas.microsoft.com/office/drawing/2014/main" id="{2A8F0D48-7C01-43E0-9A26-87A258179090}"/>
                </a:ext>
              </a:extLst>
            </p:cNvPr>
            <p:cNvGrpSpPr/>
            <p:nvPr/>
          </p:nvGrpSpPr>
          <p:grpSpPr>
            <a:xfrm>
              <a:off x="4008587" y="3118999"/>
              <a:ext cx="1630948" cy="1221843"/>
              <a:chOff x="3315327" y="3098069"/>
              <a:chExt cx="1630948" cy="1221843"/>
            </a:xfrm>
          </p:grpSpPr>
          <p:sp>
            <p:nvSpPr>
              <p:cNvPr id="76" name="Rectangle 75">
                <a:extLst>
                  <a:ext uri="{FF2B5EF4-FFF2-40B4-BE49-F238E27FC236}">
                    <a16:creationId xmlns:a16="http://schemas.microsoft.com/office/drawing/2014/main" id="{754A6A66-E324-4861-B883-8C031EE92557}"/>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78" name="Group 77">
                <a:extLst>
                  <a:ext uri="{FF2B5EF4-FFF2-40B4-BE49-F238E27FC236}">
                    <a16:creationId xmlns:a16="http://schemas.microsoft.com/office/drawing/2014/main" id="{A37CB8EF-37CB-4D4D-8B24-6A0C3BA59B62}"/>
                  </a:ext>
                </a:extLst>
              </p:cNvPr>
              <p:cNvGrpSpPr/>
              <p:nvPr/>
            </p:nvGrpSpPr>
            <p:grpSpPr>
              <a:xfrm>
                <a:off x="3758520" y="3098069"/>
                <a:ext cx="744562" cy="744562"/>
                <a:chOff x="5337991" y="3106614"/>
                <a:chExt cx="744562" cy="744562"/>
              </a:xfrm>
            </p:grpSpPr>
            <p:sp>
              <p:nvSpPr>
                <p:cNvPr id="79" name="Freeform: Shape 33">
                  <a:extLst>
                    <a:ext uri="{FF2B5EF4-FFF2-40B4-BE49-F238E27FC236}">
                      <a16:creationId xmlns:a16="http://schemas.microsoft.com/office/drawing/2014/main" id="{75C27C3B-F73D-4E46-8694-CC7D67F2BF54}"/>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pic>
              <p:nvPicPr>
                <p:cNvPr id="80" name="Graphic 79" descr="Chat bubble">
                  <a:extLst>
                    <a:ext uri="{FF2B5EF4-FFF2-40B4-BE49-F238E27FC236}">
                      <a16:creationId xmlns:a16="http://schemas.microsoft.com/office/drawing/2014/main" id="{6BADE1B1-DC8D-4ECB-BA6D-1851E6FAB80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399890" y="3168513"/>
                  <a:ext cx="620765" cy="620765"/>
                </a:xfrm>
                <a:prstGeom prst="rect">
                  <a:avLst/>
                </a:prstGeom>
              </p:spPr>
            </p:pic>
          </p:grpSp>
        </p:grpSp>
        <p:grpSp>
          <p:nvGrpSpPr>
            <p:cNvPr id="65" name="Group 64">
              <a:extLst>
                <a:ext uri="{FF2B5EF4-FFF2-40B4-BE49-F238E27FC236}">
                  <a16:creationId xmlns:a16="http://schemas.microsoft.com/office/drawing/2014/main" id="{DDF7D3D7-C539-4E92-9F70-4144F00073E8}"/>
                </a:ext>
              </a:extLst>
            </p:cNvPr>
            <p:cNvGrpSpPr/>
            <p:nvPr/>
          </p:nvGrpSpPr>
          <p:grpSpPr>
            <a:xfrm>
              <a:off x="4468867" y="3125533"/>
              <a:ext cx="731520" cy="749808"/>
              <a:chOff x="3528637" y="1725699"/>
              <a:chExt cx="731520" cy="749808"/>
            </a:xfrm>
          </p:grpSpPr>
          <p:sp>
            <p:nvSpPr>
              <p:cNvPr id="66" name="Oval 65">
                <a:extLst>
                  <a:ext uri="{FF2B5EF4-FFF2-40B4-BE49-F238E27FC236}">
                    <a16:creationId xmlns:a16="http://schemas.microsoft.com/office/drawing/2014/main" id="{53836BB6-D512-4FE0-8A4A-6699CF84D9B0}"/>
                  </a:ext>
                </a:extLst>
              </p:cNvPr>
              <p:cNvSpPr/>
              <p:nvPr/>
            </p:nvSpPr>
            <p:spPr>
              <a:xfrm>
                <a:off x="3528637" y="1725699"/>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Graphic 66" descr="Lock">
                <a:extLst>
                  <a:ext uri="{FF2B5EF4-FFF2-40B4-BE49-F238E27FC236}">
                    <a16:creationId xmlns:a16="http://schemas.microsoft.com/office/drawing/2014/main" id="{EDE1621A-B532-48D4-AD34-FDEE5BF448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642654" y="1848860"/>
                <a:ext cx="503486" cy="503486"/>
              </a:xfrm>
              <a:prstGeom prst="rect">
                <a:avLst/>
              </a:prstGeom>
            </p:spPr>
          </p:pic>
        </p:grpSp>
      </p:grpSp>
    </p:spTree>
    <p:extLst>
      <p:ext uri="{BB962C8B-B14F-4D97-AF65-F5344CB8AC3E}">
        <p14:creationId xmlns:p14="http://schemas.microsoft.com/office/powerpoint/2010/main" val="18047164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65B261-8AAC-4615-9B22-B9240A683B8C}"/>
              </a:ext>
            </a:extLst>
          </p:cNvPr>
          <p:cNvSpPr/>
          <p:nvPr/>
        </p:nvSpPr>
        <p:spPr>
          <a:xfrm>
            <a:off x="4572000" y="1062037"/>
            <a:ext cx="4572000" cy="3772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70A0CC-A206-4081-907E-532A66FA9DED}"/>
              </a:ext>
            </a:extLst>
          </p:cNvPr>
          <p:cNvSpPr>
            <a:spLocks noGrp="1"/>
          </p:cNvSpPr>
          <p:nvPr>
            <p:ph type="title"/>
          </p:nvPr>
        </p:nvSpPr>
        <p:spPr/>
        <p:txBody>
          <a:bodyPr/>
          <a:lstStyle/>
          <a:p>
            <a:r>
              <a:rPr lang="en-US" dirty="0"/>
              <a:t>Use of Third Parties, including Third Party Intermediaries</a:t>
            </a:r>
          </a:p>
        </p:txBody>
      </p:sp>
      <p:sp>
        <p:nvSpPr>
          <p:cNvPr id="3" name="Content Placeholder 2">
            <a:extLst>
              <a:ext uri="{FF2B5EF4-FFF2-40B4-BE49-F238E27FC236}">
                <a16:creationId xmlns:a16="http://schemas.microsoft.com/office/drawing/2014/main" id="{617A0DCB-1821-4E42-8F9B-97E52038C909}"/>
              </a:ext>
            </a:extLst>
          </p:cNvPr>
          <p:cNvSpPr>
            <a:spLocks noGrp="1"/>
          </p:cNvSpPr>
          <p:nvPr>
            <p:ph sz="quarter" idx="12"/>
          </p:nvPr>
        </p:nvSpPr>
        <p:spPr>
          <a:xfrm>
            <a:off x="4693920" y="1449016"/>
            <a:ext cx="4328160" cy="2998770"/>
          </a:xfrm>
        </p:spPr>
        <p:txBody>
          <a:bodyPr>
            <a:spAutoFit/>
          </a:bodyPr>
          <a:lstStyle/>
          <a:p>
            <a:pPr marL="0" marR="0">
              <a:lnSpc>
                <a:spcPct val="115000"/>
              </a:lnSpc>
              <a:spcBef>
                <a:spcPts val="0"/>
              </a:spcBef>
              <a:spcAft>
                <a:spcPts val="1000"/>
              </a:spcAft>
            </a:pPr>
            <a:r>
              <a:rPr lang="en-US" dirty="0">
                <a:solidFill>
                  <a:schemeClr val="bg1"/>
                </a:solidFill>
                <a:effectLst/>
                <a:latin typeface="+mn-lt"/>
                <a:ea typeface="Calibri" panose="020F0502020204030204" pitchFamily="34" charset="0"/>
                <a:cs typeface="Arial" panose="020B0604020202020204" pitchFamily="34" charset="0"/>
              </a:rPr>
              <a:t>Anti-Corruption Intermediary Due Diligence Procedures must be completed prior to engaging in any business relationship with a </a:t>
            </a:r>
            <a:r>
              <a:rPr lang="en-US" i="1" dirty="0">
                <a:solidFill>
                  <a:schemeClr val="bg1"/>
                </a:solidFill>
                <a:effectLst/>
                <a:latin typeface="+mn-lt"/>
                <a:ea typeface="Calibri" panose="020F0502020204030204" pitchFamily="34" charset="0"/>
                <a:cs typeface="Arial" panose="020B0604020202020204" pitchFamily="34" charset="0"/>
              </a:rPr>
              <a:t>third-party intermediary.</a:t>
            </a:r>
            <a:r>
              <a:rPr lang="en-US" dirty="0">
                <a:solidFill>
                  <a:schemeClr val="bg1"/>
                </a:solidFill>
                <a:effectLst/>
                <a:latin typeface="+mn-lt"/>
                <a:ea typeface="Calibri" panose="020F0502020204030204" pitchFamily="34" charset="0"/>
                <a:cs typeface="Arial" panose="020B0604020202020204" pitchFamily="34" charset="0"/>
              </a:rPr>
              <a:t> </a:t>
            </a:r>
          </a:p>
          <a:p>
            <a:pPr marL="0" marR="0">
              <a:lnSpc>
                <a:spcPct val="115000"/>
              </a:lnSpc>
              <a:spcBef>
                <a:spcPts val="0"/>
              </a:spcBef>
              <a:spcAft>
                <a:spcPts val="1000"/>
              </a:spcAft>
            </a:pPr>
            <a:r>
              <a:rPr lang="en-US" dirty="0">
                <a:solidFill>
                  <a:schemeClr val="bg1"/>
                </a:solidFill>
                <a:effectLst/>
                <a:latin typeface="+mn-lt"/>
                <a:ea typeface="Calibri" panose="020F0502020204030204" pitchFamily="34" charset="0"/>
                <a:cs typeface="Arial" panose="020B0604020202020204" pitchFamily="34" charset="0"/>
              </a:rPr>
              <a:t>Ecolab uses a risk-based approach for vetting for all third parties in scope of Ecolab’s Anti-Corruption Due Diligence Procedures. Throughout the business relationship, Ecolab is required to manage all related anti-corruption risks, which includes periodic review and renewal of the due diligence process.</a:t>
            </a:r>
            <a:endParaRPr lang="en-US" dirty="0">
              <a:solidFill>
                <a:schemeClr val="bg1"/>
              </a:solidFill>
              <a:effectLst/>
              <a:latin typeface="+mn-lt"/>
              <a:ea typeface="Calibri" panose="020F0502020204030204" pitchFamily="34" charset="0"/>
              <a:cs typeface="Times New Roman" panose="02020603050405020304" pitchFamily="18" charset="0"/>
            </a:endParaRPr>
          </a:p>
          <a:p>
            <a:r>
              <a:rPr lang="en-US" dirty="0">
                <a:solidFill>
                  <a:schemeClr val="bg1"/>
                </a:solidFill>
                <a:effectLst/>
                <a:latin typeface="+mn-lt"/>
                <a:ea typeface="Calibri" panose="020F0502020204030204" pitchFamily="34" charset="0"/>
                <a:cs typeface="Arial" panose="020B0604020202020204" pitchFamily="34" charset="0"/>
              </a:rPr>
              <a:t>Accountability for completing anti-corruption due diligence rests with the commercial owner of the relationship, i.e. Divisions or Functions (Markets) as applicable. </a:t>
            </a:r>
            <a:r>
              <a:rPr lang="en-US" u="sng" dirty="0">
                <a:solidFill>
                  <a:srgbClr val="0563C1"/>
                </a:solidFill>
                <a:effectLst/>
                <a:latin typeface="+mn-lt"/>
                <a:ea typeface="Calibri" panose="020F0502020204030204" pitchFamily="34" charset="0"/>
                <a:cs typeface="Arial" panose="020B0604020202020204" pitchFamily="34" charset="0"/>
                <a:hlinkClick r:id="rId2"/>
              </a:rPr>
              <a:t>Working with Third Parties</a:t>
            </a:r>
            <a:r>
              <a:rPr lang="en-US" u="sng" dirty="0">
                <a:solidFill>
                  <a:srgbClr val="0563C1"/>
                </a:solidFill>
                <a:effectLst/>
                <a:latin typeface="+mn-lt"/>
                <a:ea typeface="Calibri" panose="020F0502020204030204" pitchFamily="34" charset="0"/>
                <a:cs typeface="Arial" panose="020B0604020202020204" pitchFamily="34" charset="0"/>
              </a:rPr>
              <a:t>.</a:t>
            </a:r>
            <a:endParaRPr lang="en-US" dirty="0">
              <a:latin typeface="+mn-lt"/>
            </a:endParaRPr>
          </a:p>
        </p:txBody>
      </p:sp>
      <p:sp>
        <p:nvSpPr>
          <p:cNvPr id="6" name="Rectangle 5">
            <a:extLst>
              <a:ext uri="{FF2B5EF4-FFF2-40B4-BE49-F238E27FC236}">
                <a16:creationId xmlns:a16="http://schemas.microsoft.com/office/drawing/2014/main" id="{743429AD-AAB6-47FA-81D4-2A0ECF691BA3}"/>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23 </a:t>
            </a:r>
          </a:p>
        </p:txBody>
      </p:sp>
      <p:pic>
        <p:nvPicPr>
          <p:cNvPr id="11266" name="Picture 2">
            <a:extLst>
              <a:ext uri="{FF2B5EF4-FFF2-40B4-BE49-F238E27FC236}">
                <a16:creationId xmlns:a16="http://schemas.microsoft.com/office/drawing/2014/main" id="{EC2231F6-7FB6-4DF3-AF8A-7989C22EC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8303" r="8303"/>
          <a:stretch/>
        </p:blipFill>
        <p:spPr bwMode="auto">
          <a:xfrm>
            <a:off x="0" y="1062037"/>
            <a:ext cx="4724400" cy="377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708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F011C9AC-2448-493C-B863-2527E099CFC3}"/>
              </a:ext>
            </a:extLst>
          </p:cNvPr>
          <p:cNvGrpSpPr/>
          <p:nvPr/>
        </p:nvGrpSpPr>
        <p:grpSpPr>
          <a:xfrm>
            <a:off x="121921" y="833433"/>
            <a:ext cx="8900159" cy="4038604"/>
            <a:chOff x="91441" y="985834"/>
            <a:chExt cx="8900159" cy="4038604"/>
          </a:xfrm>
        </p:grpSpPr>
        <p:grpSp>
          <p:nvGrpSpPr>
            <p:cNvPr id="13" name="Group 12">
              <a:extLst>
                <a:ext uri="{FF2B5EF4-FFF2-40B4-BE49-F238E27FC236}">
                  <a16:creationId xmlns:a16="http://schemas.microsoft.com/office/drawing/2014/main" id="{A39B430E-D44C-4770-8816-1BF8262C39BC}"/>
                </a:ext>
              </a:extLst>
            </p:cNvPr>
            <p:cNvGrpSpPr/>
            <p:nvPr/>
          </p:nvGrpSpPr>
          <p:grpSpPr>
            <a:xfrm>
              <a:off x="114300" y="3599031"/>
              <a:ext cx="8877300" cy="1425407"/>
              <a:chOff x="114300" y="3599031"/>
              <a:chExt cx="8877300" cy="1425407"/>
            </a:xfrm>
          </p:grpSpPr>
          <p:sp>
            <p:nvSpPr>
              <p:cNvPr id="12" name="Rectangle 11">
                <a:extLst>
                  <a:ext uri="{FF2B5EF4-FFF2-40B4-BE49-F238E27FC236}">
                    <a16:creationId xmlns:a16="http://schemas.microsoft.com/office/drawing/2014/main" id="{A34B1748-5CBB-4685-9EDE-6036DF0F0869}"/>
                  </a:ext>
                </a:extLst>
              </p:cNvPr>
              <p:cNvSpPr/>
              <p:nvPr/>
            </p:nvSpPr>
            <p:spPr>
              <a:xfrm>
                <a:off x="114300" y="3599031"/>
                <a:ext cx="4937760" cy="142540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2" name="Picture 4">
                <a:extLst>
                  <a:ext uri="{FF2B5EF4-FFF2-40B4-BE49-F238E27FC236}">
                    <a16:creationId xmlns:a16="http://schemas.microsoft.com/office/drawing/2014/main" id="{A52CEA2C-9CD4-4DD4-8CBA-BE9DD336C5A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24886" b="24886"/>
              <a:stretch/>
            </p:blipFill>
            <p:spPr bwMode="auto">
              <a:xfrm>
                <a:off x="5105400" y="3599031"/>
                <a:ext cx="3886200" cy="13181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F36C6DB-254B-4A88-A83F-8407FF0D6967}"/>
                </a:ext>
              </a:extLst>
            </p:cNvPr>
            <p:cNvGrpSpPr/>
            <p:nvPr/>
          </p:nvGrpSpPr>
          <p:grpSpPr>
            <a:xfrm>
              <a:off x="91441" y="985834"/>
              <a:ext cx="8900159" cy="2527738"/>
              <a:chOff x="91441" y="985834"/>
              <a:chExt cx="8900159" cy="2527738"/>
            </a:xfrm>
          </p:grpSpPr>
          <p:sp>
            <p:nvSpPr>
              <p:cNvPr id="7" name="Rectangle 6">
                <a:extLst>
                  <a:ext uri="{FF2B5EF4-FFF2-40B4-BE49-F238E27FC236}">
                    <a16:creationId xmlns:a16="http://schemas.microsoft.com/office/drawing/2014/main" id="{3822FC17-9E65-4F2F-A2F1-C2563774A64F}"/>
                  </a:ext>
                </a:extLst>
              </p:cNvPr>
              <p:cNvSpPr/>
              <p:nvPr/>
            </p:nvSpPr>
            <p:spPr>
              <a:xfrm>
                <a:off x="3124200" y="985835"/>
                <a:ext cx="5867400" cy="25277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290" name="Picture 2">
                <a:extLst>
                  <a:ext uri="{FF2B5EF4-FFF2-40B4-BE49-F238E27FC236}">
                    <a16:creationId xmlns:a16="http://schemas.microsoft.com/office/drawing/2014/main" id="{998C3531-7386-4414-9045-8E3D8DA409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4231" r="4231"/>
              <a:stretch/>
            </p:blipFill>
            <p:spPr bwMode="auto">
              <a:xfrm>
                <a:off x="91441" y="985834"/>
                <a:ext cx="2880360" cy="2527738"/>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 name="Title 1">
            <a:extLst>
              <a:ext uri="{FF2B5EF4-FFF2-40B4-BE49-F238E27FC236}">
                <a16:creationId xmlns:a16="http://schemas.microsoft.com/office/drawing/2014/main" id="{CDC8818C-0869-40EC-869B-89A9E7EC99F8}"/>
              </a:ext>
            </a:extLst>
          </p:cNvPr>
          <p:cNvSpPr>
            <a:spLocks noGrp="1"/>
          </p:cNvSpPr>
          <p:nvPr>
            <p:ph type="title"/>
          </p:nvPr>
        </p:nvSpPr>
        <p:spPr/>
        <p:txBody>
          <a:bodyPr/>
          <a:lstStyle/>
          <a:p>
            <a:r>
              <a:rPr lang="en-US" dirty="0"/>
              <a:t>Use of Third-Party, including Intermediary Due Diligence</a:t>
            </a:r>
          </a:p>
        </p:txBody>
      </p:sp>
      <p:sp>
        <p:nvSpPr>
          <p:cNvPr id="3" name="Content Placeholder 2">
            <a:extLst>
              <a:ext uri="{FF2B5EF4-FFF2-40B4-BE49-F238E27FC236}">
                <a16:creationId xmlns:a16="http://schemas.microsoft.com/office/drawing/2014/main" id="{70460FF2-9D7C-4754-A567-9A3FA99A1CC8}"/>
              </a:ext>
            </a:extLst>
          </p:cNvPr>
          <p:cNvSpPr>
            <a:spLocks noGrp="1"/>
          </p:cNvSpPr>
          <p:nvPr>
            <p:ph sz="quarter" idx="12"/>
          </p:nvPr>
        </p:nvSpPr>
        <p:spPr>
          <a:xfrm>
            <a:off x="3200400" y="1146561"/>
            <a:ext cx="5791200" cy="1901483"/>
          </a:xfrm>
        </p:spPr>
        <p:txBody>
          <a:bodyPr wrap="square">
            <a:spAutoFit/>
          </a:bodyPr>
          <a:lstStyle/>
          <a:p>
            <a:pPr marL="0" marR="0">
              <a:lnSpc>
                <a:spcPct val="115000"/>
              </a:lnSpc>
              <a:spcBef>
                <a:spcPts val="0"/>
              </a:spcBef>
              <a:spcAft>
                <a:spcPts val="1000"/>
              </a:spcAft>
            </a:pPr>
            <a:r>
              <a:rPr lang="en-US" dirty="0">
                <a:solidFill>
                  <a:schemeClr val="tx1"/>
                </a:solidFill>
                <a:effectLst/>
                <a:latin typeface="+mn-lt"/>
                <a:ea typeface="Calibri" panose="020F0502020204030204" pitchFamily="34" charset="0"/>
                <a:cs typeface="Arial" panose="020B0604020202020204" pitchFamily="34" charset="0"/>
              </a:rPr>
              <a:t>A risk-based assessment of certain third-parties, including</a:t>
            </a:r>
            <a:br>
              <a:rPr lang="en-US" dirty="0">
                <a:solidFill>
                  <a:schemeClr val="tx1"/>
                </a:solidFill>
                <a:effectLst/>
                <a:latin typeface="+mn-lt"/>
                <a:ea typeface="Calibri" panose="020F0502020204030204" pitchFamily="34" charset="0"/>
                <a:cs typeface="Arial" panose="020B0604020202020204" pitchFamily="34" charset="0"/>
              </a:rPr>
            </a:br>
            <a:r>
              <a:rPr lang="en-US" dirty="0">
                <a:solidFill>
                  <a:schemeClr val="tx1"/>
                </a:solidFill>
                <a:effectLst/>
                <a:latin typeface="+mn-lt"/>
                <a:ea typeface="Calibri" panose="020F0502020204030204" pitchFamily="34" charset="0"/>
                <a:cs typeface="Arial" panose="020B0604020202020204" pitchFamily="34" charset="0"/>
              </a:rPr>
              <a:t>third-party intermediaries, in order to identify, mitigate, or resolve any information concerning the legal, ethical, reputational, financial, or other compliance risks that an Intermediary may pose to Ecolab before entering a business relationship. </a:t>
            </a:r>
          </a:p>
          <a:p>
            <a:pPr marL="0" marR="0">
              <a:lnSpc>
                <a:spcPct val="115000"/>
              </a:lnSpc>
              <a:spcBef>
                <a:spcPts val="0"/>
              </a:spcBef>
              <a:spcAft>
                <a:spcPts val="1000"/>
              </a:spcAft>
            </a:pPr>
            <a:r>
              <a:rPr lang="en-US" dirty="0">
                <a:solidFill>
                  <a:schemeClr val="tx1"/>
                </a:solidFill>
                <a:effectLst/>
                <a:latin typeface="+mn-lt"/>
                <a:ea typeface="Calibri" panose="020F0502020204030204" pitchFamily="34" charset="0"/>
                <a:cs typeface="Arial" panose="020B0604020202020204" pitchFamily="34" charset="0"/>
              </a:rPr>
              <a:t>All Ecolab intermediaries are required to complete the </a:t>
            </a:r>
            <a:br>
              <a:rPr lang="en-US" dirty="0">
                <a:solidFill>
                  <a:schemeClr val="tx1"/>
                </a:solidFill>
                <a:effectLst/>
                <a:latin typeface="+mn-lt"/>
                <a:ea typeface="Calibri" panose="020F0502020204030204" pitchFamily="34" charset="0"/>
                <a:cs typeface="Arial" panose="020B0604020202020204" pitchFamily="34" charset="0"/>
              </a:rPr>
            </a:br>
            <a:r>
              <a:rPr lang="en-US" dirty="0">
                <a:solidFill>
                  <a:schemeClr val="tx1"/>
                </a:solidFill>
                <a:latin typeface="+mn-lt"/>
                <a:ea typeface="Calibri" panose="020F0502020204030204" pitchFamily="34" charset="0"/>
                <a:cs typeface="Arial" panose="020B0604020202020204" pitchFamily="34" charset="0"/>
              </a:rPr>
              <a:t>a</a:t>
            </a:r>
            <a:r>
              <a:rPr lang="en-US" dirty="0">
                <a:solidFill>
                  <a:schemeClr val="tx1"/>
                </a:solidFill>
                <a:effectLst/>
                <a:latin typeface="+mn-lt"/>
                <a:ea typeface="Calibri" panose="020F0502020204030204" pitchFamily="34" charset="0"/>
                <a:cs typeface="Arial" panose="020B0604020202020204" pitchFamily="34" charset="0"/>
              </a:rPr>
              <a:t>nti-corruption due diligence process. If red flags are found during the due diligence process, the decision may be made to not enter the relationship or continue the relationship with robust mitigation. </a:t>
            </a:r>
            <a:endParaRPr lang="en-US" dirty="0">
              <a:solidFill>
                <a:schemeClr val="tx1"/>
              </a:solidFill>
              <a:effectLst/>
              <a:latin typeface="+mn-lt"/>
              <a:ea typeface="Calibri" panose="020F0502020204030204" pitchFamily="34" charset="0"/>
              <a:cs typeface="Times New Roman" panose="02020603050405020304" pitchFamily="18" charset="0"/>
            </a:endParaRPr>
          </a:p>
        </p:txBody>
      </p:sp>
      <p:sp>
        <p:nvSpPr>
          <p:cNvPr id="6" name="Rectangle 5">
            <a:extLst>
              <a:ext uri="{FF2B5EF4-FFF2-40B4-BE49-F238E27FC236}">
                <a16:creationId xmlns:a16="http://schemas.microsoft.com/office/drawing/2014/main" id="{A899C2D2-28E4-4867-BF85-CA703E894C27}"/>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24 </a:t>
            </a:r>
          </a:p>
        </p:txBody>
      </p:sp>
      <p:sp>
        <p:nvSpPr>
          <p:cNvPr id="11" name="TextBox 10">
            <a:extLst>
              <a:ext uri="{FF2B5EF4-FFF2-40B4-BE49-F238E27FC236}">
                <a16:creationId xmlns:a16="http://schemas.microsoft.com/office/drawing/2014/main" id="{7B1345C3-9700-4A21-AE10-F217CDF2CF1C}"/>
              </a:ext>
            </a:extLst>
          </p:cNvPr>
          <p:cNvSpPr txBox="1"/>
          <p:nvPr/>
        </p:nvSpPr>
        <p:spPr>
          <a:xfrm>
            <a:off x="190500" y="3501060"/>
            <a:ext cx="4762500" cy="1263744"/>
          </a:xfrm>
          <a:prstGeom prst="rect">
            <a:avLst/>
          </a:prstGeom>
          <a:noFill/>
        </p:spPr>
        <p:txBody>
          <a:bodyPr wrap="square">
            <a:spAutoFit/>
          </a:bodyPr>
          <a:lstStyle/>
          <a:p>
            <a:pPr marL="0" marR="0">
              <a:lnSpc>
                <a:spcPct val="107000"/>
              </a:lnSpc>
              <a:spcBef>
                <a:spcPts val="0"/>
              </a:spcBef>
              <a:spcAft>
                <a:spcPts val="1000"/>
              </a:spcAft>
            </a:pPr>
            <a:r>
              <a:rPr lang="en-US" sz="1200" b="1" i="1" dirty="0">
                <a:solidFill>
                  <a:schemeClr val="tx2"/>
                </a:solidFill>
                <a:effectLst/>
                <a:latin typeface="+mn-lt"/>
                <a:ea typeface="MS Mincho" panose="02020609040205080304" pitchFamily="49" charset="-128"/>
                <a:cs typeface="Arial" panose="020B0604020202020204" pitchFamily="34" charset="0"/>
              </a:rPr>
              <a:t>Anti-Corruption due diligence</a:t>
            </a:r>
            <a:r>
              <a:rPr lang="en-US" sz="1200" b="1" dirty="0">
                <a:solidFill>
                  <a:schemeClr val="tx2"/>
                </a:solidFill>
                <a:effectLst/>
                <a:latin typeface="+mn-lt"/>
                <a:ea typeface="MS Mincho" panose="02020609040205080304" pitchFamily="49" charset="-128"/>
                <a:cs typeface="Arial" panose="020B0604020202020204" pitchFamily="34" charset="0"/>
              </a:rPr>
              <a:t> </a:t>
            </a:r>
            <a:r>
              <a:rPr lang="en-US" sz="1200" dirty="0">
                <a:solidFill>
                  <a:schemeClr val="tx1"/>
                </a:solidFill>
                <a:effectLst/>
                <a:latin typeface="+mn-lt"/>
                <a:ea typeface="MS Mincho" panose="02020609040205080304" pitchFamily="49" charset="-128"/>
                <a:cs typeface="Arial" panose="020B0604020202020204" pitchFamily="34" charset="0"/>
              </a:rPr>
              <a:t>is designed to provide Ecolab’s management with a basis for making a decision to proceed with the proposed partnership in the good-faith belief that the intermediary will not make any improper payments while conducting Ecolab business. In the event that Ecolab’s management cannot reach this good faith belief, the transaction cannot proceed. </a:t>
            </a:r>
            <a:endParaRPr lang="en-US" sz="1200" dirty="0">
              <a:solidFill>
                <a:schemeClr val="tx1"/>
              </a:solidFill>
              <a:effectLst/>
              <a:latin typeface="+mn-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18989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3CF847A-C2CE-40FE-8927-96F3EC24B49E}"/>
              </a:ext>
            </a:extLst>
          </p:cNvPr>
          <p:cNvSpPr/>
          <p:nvPr/>
        </p:nvSpPr>
        <p:spPr>
          <a:xfrm>
            <a:off x="3962400" y="760214"/>
            <a:ext cx="5181600" cy="403562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5EF992-D37D-40C6-B924-9BB8D017D84A}"/>
              </a:ext>
            </a:extLst>
          </p:cNvPr>
          <p:cNvSpPr>
            <a:spLocks noGrp="1"/>
          </p:cNvSpPr>
          <p:nvPr>
            <p:ph type="title"/>
          </p:nvPr>
        </p:nvSpPr>
        <p:spPr/>
        <p:txBody>
          <a:bodyPr/>
          <a:lstStyle/>
          <a:p>
            <a:r>
              <a:rPr lang="en-US" dirty="0"/>
              <a:t>Intermediary Due Diligence: Risk Profiles</a:t>
            </a:r>
          </a:p>
        </p:txBody>
      </p:sp>
      <p:sp>
        <p:nvSpPr>
          <p:cNvPr id="3" name="Content Placeholder 2">
            <a:extLst>
              <a:ext uri="{FF2B5EF4-FFF2-40B4-BE49-F238E27FC236}">
                <a16:creationId xmlns:a16="http://schemas.microsoft.com/office/drawing/2014/main" id="{B4A84FBF-10AA-451A-97E6-C9106BA9885D}"/>
              </a:ext>
            </a:extLst>
          </p:cNvPr>
          <p:cNvSpPr>
            <a:spLocks noGrp="1"/>
          </p:cNvSpPr>
          <p:nvPr>
            <p:ph sz="quarter" idx="12"/>
          </p:nvPr>
        </p:nvSpPr>
        <p:spPr>
          <a:xfrm>
            <a:off x="4343400" y="1213961"/>
            <a:ext cx="4709160" cy="3200876"/>
          </a:xfrm>
        </p:spPr>
        <p:txBody>
          <a:bodyPr>
            <a:spAutoFit/>
          </a:bodyPr>
          <a:lstStyle/>
          <a:p>
            <a:r>
              <a:rPr lang="en-US" dirty="0">
                <a:solidFill>
                  <a:schemeClr val="tx1"/>
                </a:solidFill>
                <a:latin typeface="+mn-lt"/>
              </a:rPr>
              <a:t>The degree of appropriate due diligence will vary based upon the level of risk involved. Factors to consider include risks presented by the country, nature and scope of the work proposed to be performed, the level of interaction with other commercial and/or governmental entities, as well as Ecolab’s division or function working with the intermediary.</a:t>
            </a:r>
          </a:p>
          <a:p>
            <a:r>
              <a:rPr lang="en-US" dirty="0">
                <a:solidFill>
                  <a:schemeClr val="tx1"/>
                </a:solidFill>
                <a:latin typeface="+mn-lt"/>
              </a:rPr>
              <a:t>Ecolab’s risk-based approach establishes three risk profiles, Light, Medium and Heavy that will dictate the steps in the procedures to be completed. The higher the corruption risk, the stricter the process. </a:t>
            </a:r>
          </a:p>
          <a:p>
            <a:endParaRPr lang="en-US" dirty="0">
              <a:solidFill>
                <a:schemeClr val="tx1"/>
              </a:solidFill>
              <a:latin typeface="+mn-lt"/>
            </a:endParaRPr>
          </a:p>
          <a:p>
            <a:r>
              <a:rPr lang="en-US" dirty="0">
                <a:solidFill>
                  <a:schemeClr val="tx1"/>
                </a:solidFill>
                <a:effectLst/>
                <a:latin typeface="+mn-lt"/>
                <a:ea typeface="Calibri" panose="020F0502020204030204" pitchFamily="34" charset="0"/>
                <a:cs typeface="Arial" panose="020B0604020202020204" pitchFamily="34" charset="0"/>
              </a:rPr>
              <a:t>Ecolab has established minimum required procedures for vetting third-parties, including third party intermediaries. Those associates working with Intermediaries, and/or supporting anticorruption due diligence documentation are required to utilize </a:t>
            </a:r>
            <a:r>
              <a:rPr lang="en-US" dirty="0" err="1">
                <a:solidFill>
                  <a:schemeClr val="tx1"/>
                </a:solidFill>
                <a:effectLst/>
                <a:latin typeface="+mn-lt"/>
                <a:ea typeface="Calibri" panose="020F0502020204030204" pitchFamily="34" charset="0"/>
                <a:cs typeface="Arial" panose="020B0604020202020204" pitchFamily="34" charset="0"/>
              </a:rPr>
              <a:t>Securimate</a:t>
            </a:r>
            <a:r>
              <a:rPr lang="en-US" dirty="0">
                <a:solidFill>
                  <a:schemeClr val="tx1"/>
                </a:solidFill>
                <a:effectLst/>
                <a:latin typeface="+mn-lt"/>
                <a:ea typeface="Calibri" panose="020F0502020204030204" pitchFamily="34" charset="0"/>
                <a:cs typeface="Arial" panose="020B0604020202020204" pitchFamily="34" charset="0"/>
              </a:rPr>
              <a:t> in completing the required steps. </a:t>
            </a:r>
            <a:endParaRPr lang="en-US" dirty="0">
              <a:solidFill>
                <a:schemeClr val="tx1"/>
              </a:solidFill>
              <a:effectLst/>
              <a:latin typeface="+mn-lt"/>
              <a:ea typeface="Calibri" panose="020F0502020204030204" pitchFamily="34" charset="0"/>
              <a:cs typeface="Times New Roman" panose="02020603050405020304" pitchFamily="18" charset="0"/>
            </a:endParaRPr>
          </a:p>
        </p:txBody>
      </p:sp>
      <p:sp>
        <p:nvSpPr>
          <p:cNvPr id="11" name="Rectangle 10">
            <a:extLst>
              <a:ext uri="{FF2B5EF4-FFF2-40B4-BE49-F238E27FC236}">
                <a16:creationId xmlns:a16="http://schemas.microsoft.com/office/drawing/2014/main" id="{17710FA6-0D20-4A9E-B6B6-98FFFEDA02C0}"/>
              </a:ext>
            </a:extLst>
          </p:cNvPr>
          <p:cNvSpPr/>
          <p:nvPr/>
        </p:nvSpPr>
        <p:spPr>
          <a:xfrm>
            <a:off x="91440" y="1177587"/>
            <a:ext cx="4099560" cy="3200876"/>
          </a:xfrm>
          <a:prstGeom prst="rect">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E28CB13-D6B9-47A4-9C82-9792D649AA55}"/>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25 </a:t>
            </a:r>
          </a:p>
        </p:txBody>
      </p:sp>
      <p:graphicFrame>
        <p:nvGraphicFramePr>
          <p:cNvPr id="4" name="Table 3">
            <a:extLst>
              <a:ext uri="{FF2B5EF4-FFF2-40B4-BE49-F238E27FC236}">
                <a16:creationId xmlns:a16="http://schemas.microsoft.com/office/drawing/2014/main" id="{D0232CD9-02D2-423A-B984-49BFB348C185}"/>
              </a:ext>
            </a:extLst>
          </p:cNvPr>
          <p:cNvGraphicFramePr>
            <a:graphicFrameLocks noGrp="1"/>
          </p:cNvGraphicFramePr>
          <p:nvPr>
            <p:extLst>
              <p:ext uri="{D42A27DB-BD31-4B8C-83A1-F6EECF244321}">
                <p14:modId xmlns:p14="http://schemas.microsoft.com/office/powerpoint/2010/main" val="3641838472"/>
              </p:ext>
            </p:extLst>
          </p:nvPr>
        </p:nvGraphicFramePr>
        <p:xfrm>
          <a:off x="130946" y="1321424"/>
          <a:ext cx="3983854" cy="1929160"/>
        </p:xfrm>
        <a:graphic>
          <a:graphicData uri="http://schemas.openxmlformats.org/drawingml/2006/table">
            <a:tbl>
              <a:tblPr firstRow="1" firstCol="1" bandRow="1">
                <a:tableStyleId>{5C22544A-7EE6-4342-B048-85BDC9FD1C3A}</a:tableStyleId>
              </a:tblPr>
              <a:tblGrid>
                <a:gridCol w="820232">
                  <a:extLst>
                    <a:ext uri="{9D8B030D-6E8A-4147-A177-3AD203B41FA5}">
                      <a16:colId xmlns:a16="http://schemas.microsoft.com/office/drawing/2014/main" val="4079155341"/>
                    </a:ext>
                  </a:extLst>
                </a:gridCol>
                <a:gridCol w="1104793">
                  <a:extLst>
                    <a:ext uri="{9D8B030D-6E8A-4147-A177-3AD203B41FA5}">
                      <a16:colId xmlns:a16="http://schemas.microsoft.com/office/drawing/2014/main" val="2708682479"/>
                    </a:ext>
                  </a:extLst>
                </a:gridCol>
                <a:gridCol w="1110292">
                  <a:extLst>
                    <a:ext uri="{9D8B030D-6E8A-4147-A177-3AD203B41FA5}">
                      <a16:colId xmlns:a16="http://schemas.microsoft.com/office/drawing/2014/main" val="311539950"/>
                    </a:ext>
                  </a:extLst>
                </a:gridCol>
                <a:gridCol w="948537">
                  <a:extLst>
                    <a:ext uri="{9D8B030D-6E8A-4147-A177-3AD203B41FA5}">
                      <a16:colId xmlns:a16="http://schemas.microsoft.com/office/drawing/2014/main" val="401934412"/>
                    </a:ext>
                  </a:extLst>
                </a:gridCol>
              </a:tblGrid>
              <a:tr h="346209">
                <a:tc>
                  <a:txBody>
                    <a:bodyPr/>
                    <a:lstStyle/>
                    <a:p>
                      <a:endParaRPr lang="en-US" sz="1000">
                        <a:solidFill>
                          <a:schemeClr val="bg1"/>
                        </a:solidFill>
                        <a:effectLst/>
                        <a:latin typeface="+mj-lt"/>
                      </a:endParaRPr>
                    </a:p>
                  </a:txBody>
                  <a:tcPr/>
                </a:tc>
                <a:tc>
                  <a:txBody>
                    <a:bodyPr/>
                    <a:lstStyle/>
                    <a:p>
                      <a:pPr marL="0" marR="0" algn="ctr">
                        <a:spcBef>
                          <a:spcPts val="0"/>
                        </a:spcBef>
                        <a:spcAft>
                          <a:spcPts val="0"/>
                        </a:spcAft>
                      </a:pPr>
                      <a:r>
                        <a:rPr lang="en-US" sz="1000" dirty="0">
                          <a:solidFill>
                            <a:schemeClr val="bg1"/>
                          </a:solidFill>
                          <a:effectLst/>
                          <a:latin typeface="+mj-lt"/>
                        </a:rPr>
                        <a:t>Downstream</a:t>
                      </a:r>
                    </a:p>
                    <a:p>
                      <a:pPr marL="0" marR="0" algn="ctr">
                        <a:spcBef>
                          <a:spcPts val="0"/>
                        </a:spcBef>
                        <a:spcAft>
                          <a:spcPts val="0"/>
                        </a:spcAft>
                      </a:pPr>
                      <a:r>
                        <a:rPr lang="en-US" sz="1000" dirty="0">
                          <a:solidFill>
                            <a:schemeClr val="bg1"/>
                          </a:solidFill>
                          <a:effectLst/>
                          <a:latin typeface="+mj-lt"/>
                        </a:rPr>
                        <a:t> </a:t>
                      </a:r>
                    </a:p>
                    <a:p>
                      <a:pPr marL="0" marR="0" algn="ctr">
                        <a:spcBef>
                          <a:spcPts val="0"/>
                        </a:spcBef>
                        <a:spcAft>
                          <a:spcPts val="0"/>
                        </a:spcAft>
                      </a:pPr>
                      <a:r>
                        <a:rPr lang="en-US" sz="1000" dirty="0">
                          <a:solidFill>
                            <a:schemeClr val="bg1"/>
                          </a:solidFill>
                          <a:effectLst/>
                          <a:latin typeface="+mj-lt"/>
                        </a:rPr>
                        <a:t>Heavy – Power**</a:t>
                      </a:r>
                      <a:endParaRPr lang="en-US" sz="1000" dirty="0">
                        <a:solidFill>
                          <a:schemeClr val="bg1"/>
                        </a:solidFill>
                        <a:effectLst/>
                        <a:latin typeface="+mj-lt"/>
                        <a:ea typeface="Calibri" panose="020F0502020204030204" pitchFamily="34" charset="0"/>
                      </a:endParaRPr>
                    </a:p>
                  </a:txBody>
                  <a:tcPr/>
                </a:tc>
                <a:tc>
                  <a:txBody>
                    <a:bodyPr/>
                    <a:lstStyle/>
                    <a:p>
                      <a:pPr marL="0" marR="0" algn="ctr">
                        <a:spcBef>
                          <a:spcPts val="0"/>
                        </a:spcBef>
                        <a:spcAft>
                          <a:spcPts val="0"/>
                        </a:spcAft>
                      </a:pPr>
                      <a:r>
                        <a:rPr lang="en-US" sz="1000">
                          <a:solidFill>
                            <a:schemeClr val="bg1"/>
                          </a:solidFill>
                          <a:effectLst/>
                          <a:latin typeface="+mj-lt"/>
                        </a:rPr>
                        <a:t>Healthcare*</a:t>
                      </a:r>
                    </a:p>
                    <a:p>
                      <a:pPr marL="0" marR="0" algn="ctr">
                        <a:spcBef>
                          <a:spcPts val="0"/>
                        </a:spcBef>
                        <a:spcAft>
                          <a:spcPts val="0"/>
                        </a:spcAft>
                      </a:pPr>
                      <a:r>
                        <a:rPr lang="en-US" sz="1000">
                          <a:solidFill>
                            <a:schemeClr val="bg1"/>
                          </a:solidFill>
                          <a:effectLst/>
                          <a:latin typeface="+mj-lt"/>
                        </a:rPr>
                        <a:t>Supply Chain</a:t>
                      </a:r>
                    </a:p>
                    <a:p>
                      <a:pPr marL="0" marR="0" algn="ctr">
                        <a:spcBef>
                          <a:spcPts val="0"/>
                        </a:spcBef>
                        <a:spcAft>
                          <a:spcPts val="0"/>
                        </a:spcAft>
                      </a:pPr>
                      <a:r>
                        <a:rPr lang="en-US" sz="1000">
                          <a:solidFill>
                            <a:schemeClr val="bg1"/>
                          </a:solidFill>
                          <a:effectLst/>
                          <a:latin typeface="+mj-lt"/>
                        </a:rPr>
                        <a:t>Regulatory Affairs</a:t>
                      </a:r>
                      <a:endParaRPr lang="en-US" sz="1000">
                        <a:solidFill>
                          <a:schemeClr val="bg1"/>
                        </a:solidFill>
                        <a:effectLst/>
                        <a:latin typeface="+mj-lt"/>
                        <a:ea typeface="Calibri" panose="020F0502020204030204" pitchFamily="34" charset="0"/>
                      </a:endParaRPr>
                    </a:p>
                  </a:txBody>
                  <a:tcPr/>
                </a:tc>
                <a:tc>
                  <a:txBody>
                    <a:bodyPr/>
                    <a:lstStyle/>
                    <a:p>
                      <a:pPr marL="0" marR="0" algn="ctr">
                        <a:spcBef>
                          <a:spcPts val="0"/>
                        </a:spcBef>
                        <a:spcAft>
                          <a:spcPts val="0"/>
                        </a:spcAft>
                      </a:pPr>
                      <a:r>
                        <a:rPr lang="en-US" sz="1000">
                          <a:solidFill>
                            <a:schemeClr val="bg1"/>
                          </a:solidFill>
                          <a:effectLst/>
                          <a:latin typeface="+mj-lt"/>
                        </a:rPr>
                        <a:t>Other Divisions / Functions</a:t>
                      </a:r>
                      <a:endParaRPr lang="en-US" sz="1000">
                        <a:solidFill>
                          <a:schemeClr val="bg1"/>
                        </a:solidFill>
                        <a:effectLst/>
                        <a:latin typeface="+mj-lt"/>
                        <a:ea typeface="Calibri" panose="020F0502020204030204" pitchFamily="34" charset="0"/>
                      </a:endParaRPr>
                    </a:p>
                  </a:txBody>
                  <a:tcPr/>
                </a:tc>
                <a:extLst>
                  <a:ext uri="{0D108BD9-81ED-4DB2-BD59-A6C34878D82A}">
                    <a16:rowId xmlns:a16="http://schemas.microsoft.com/office/drawing/2014/main" val="1596575472"/>
                  </a:ext>
                </a:extLst>
              </a:tr>
              <a:tr h="543725">
                <a:tc>
                  <a:txBody>
                    <a:bodyPr/>
                    <a:lstStyle/>
                    <a:p>
                      <a:pPr marL="0" marR="0">
                        <a:spcBef>
                          <a:spcPts val="0"/>
                        </a:spcBef>
                        <a:spcAft>
                          <a:spcPts val="0"/>
                        </a:spcAft>
                      </a:pPr>
                      <a:r>
                        <a:rPr lang="en-US" sz="1000" dirty="0">
                          <a:solidFill>
                            <a:schemeClr val="bg1"/>
                          </a:solidFill>
                          <a:effectLst/>
                          <a:latin typeface="+mj-lt"/>
                        </a:rPr>
                        <a:t>Stricter Process Countries^</a:t>
                      </a:r>
                      <a:endParaRPr lang="en-US" sz="1000" dirty="0">
                        <a:solidFill>
                          <a:schemeClr val="bg1"/>
                        </a:solidFill>
                        <a:effectLst/>
                        <a:latin typeface="+mj-lt"/>
                        <a:ea typeface="Calibri" panose="020F0502020204030204" pitchFamily="34" charset="0"/>
                      </a:endParaRPr>
                    </a:p>
                  </a:txBody>
                  <a:tcPr/>
                </a:tc>
                <a:tc>
                  <a:txBody>
                    <a:bodyPr/>
                    <a:lstStyle/>
                    <a:p>
                      <a:pPr marL="0" marR="0" algn="ctr">
                        <a:spcBef>
                          <a:spcPts val="0"/>
                        </a:spcBef>
                        <a:spcAft>
                          <a:spcPts val="0"/>
                        </a:spcAft>
                      </a:pPr>
                      <a:r>
                        <a:rPr lang="en-US" sz="1000" dirty="0">
                          <a:solidFill>
                            <a:srgbClr val="6C6D72"/>
                          </a:solidFill>
                          <a:effectLst/>
                          <a:latin typeface="+mj-lt"/>
                        </a:rPr>
                        <a:t>Heavy</a:t>
                      </a:r>
                      <a:endParaRPr lang="en-US" sz="1000" dirty="0">
                        <a:solidFill>
                          <a:srgbClr val="6C6D72"/>
                        </a:solidFill>
                        <a:effectLst/>
                        <a:latin typeface="+mj-lt"/>
                        <a:ea typeface="Calibri" panose="020F0502020204030204" pitchFamily="34" charset="0"/>
                      </a:endParaRPr>
                    </a:p>
                  </a:txBody>
                  <a:tcPr anchor="ctr"/>
                </a:tc>
                <a:tc>
                  <a:txBody>
                    <a:bodyPr/>
                    <a:lstStyle/>
                    <a:p>
                      <a:pPr marL="0" marR="0" algn="ctr">
                        <a:spcBef>
                          <a:spcPts val="0"/>
                        </a:spcBef>
                        <a:spcAft>
                          <a:spcPts val="0"/>
                        </a:spcAft>
                      </a:pPr>
                      <a:r>
                        <a:rPr lang="en-US" sz="1000" dirty="0">
                          <a:solidFill>
                            <a:srgbClr val="6C6D72"/>
                          </a:solidFill>
                          <a:effectLst/>
                          <a:latin typeface="+mj-lt"/>
                        </a:rPr>
                        <a:t>Medium</a:t>
                      </a:r>
                      <a:endParaRPr lang="en-US" sz="1000" dirty="0">
                        <a:solidFill>
                          <a:srgbClr val="6C6D72"/>
                        </a:solidFill>
                        <a:effectLst/>
                        <a:latin typeface="+mj-lt"/>
                        <a:ea typeface="Calibri" panose="020F0502020204030204" pitchFamily="34" charset="0"/>
                      </a:endParaRPr>
                    </a:p>
                  </a:txBody>
                  <a:tcPr anchor="ctr"/>
                </a:tc>
                <a:tc>
                  <a:txBody>
                    <a:bodyPr/>
                    <a:lstStyle/>
                    <a:p>
                      <a:pPr marL="0" marR="0" algn="ctr">
                        <a:spcBef>
                          <a:spcPts val="0"/>
                        </a:spcBef>
                        <a:spcAft>
                          <a:spcPts val="0"/>
                        </a:spcAft>
                      </a:pPr>
                      <a:r>
                        <a:rPr lang="en-US" sz="1000">
                          <a:solidFill>
                            <a:srgbClr val="6C6D72"/>
                          </a:solidFill>
                          <a:effectLst/>
                          <a:latin typeface="+mj-lt"/>
                        </a:rPr>
                        <a:t>Medium</a:t>
                      </a:r>
                      <a:endParaRPr lang="en-US" sz="1000">
                        <a:solidFill>
                          <a:srgbClr val="6C6D72"/>
                        </a:solidFill>
                        <a:effectLst/>
                        <a:latin typeface="+mj-lt"/>
                        <a:ea typeface="Calibri" panose="020F0502020204030204" pitchFamily="34" charset="0"/>
                      </a:endParaRPr>
                    </a:p>
                  </a:txBody>
                  <a:tcPr anchor="ctr"/>
                </a:tc>
                <a:extLst>
                  <a:ext uri="{0D108BD9-81ED-4DB2-BD59-A6C34878D82A}">
                    <a16:rowId xmlns:a16="http://schemas.microsoft.com/office/drawing/2014/main" val="771987018"/>
                  </a:ext>
                </a:extLst>
              </a:tr>
              <a:tr h="527080">
                <a:tc>
                  <a:txBody>
                    <a:bodyPr/>
                    <a:lstStyle/>
                    <a:p>
                      <a:pPr marL="0" marR="0">
                        <a:spcBef>
                          <a:spcPts val="0"/>
                        </a:spcBef>
                        <a:spcAft>
                          <a:spcPts val="0"/>
                        </a:spcAft>
                      </a:pPr>
                      <a:r>
                        <a:rPr lang="en-US" sz="1000" dirty="0">
                          <a:solidFill>
                            <a:schemeClr val="bg1"/>
                          </a:solidFill>
                          <a:effectLst/>
                          <a:latin typeface="+mj-lt"/>
                        </a:rPr>
                        <a:t>Other Countries</a:t>
                      </a:r>
                      <a:endParaRPr lang="en-US" sz="1000" dirty="0">
                        <a:solidFill>
                          <a:schemeClr val="bg1"/>
                        </a:solidFill>
                        <a:effectLst/>
                        <a:latin typeface="+mj-lt"/>
                        <a:ea typeface="Calibri" panose="020F0502020204030204" pitchFamily="34" charset="0"/>
                      </a:endParaRPr>
                    </a:p>
                  </a:txBody>
                  <a:tcPr/>
                </a:tc>
                <a:tc>
                  <a:txBody>
                    <a:bodyPr/>
                    <a:lstStyle/>
                    <a:p>
                      <a:pPr marL="0" marR="0" algn="ctr">
                        <a:spcBef>
                          <a:spcPts val="0"/>
                        </a:spcBef>
                        <a:spcAft>
                          <a:spcPts val="0"/>
                        </a:spcAft>
                      </a:pPr>
                      <a:r>
                        <a:rPr lang="en-US" sz="1000" dirty="0">
                          <a:solidFill>
                            <a:srgbClr val="6C6D72"/>
                          </a:solidFill>
                          <a:effectLst/>
                          <a:latin typeface="+mj-lt"/>
                        </a:rPr>
                        <a:t>Medium</a:t>
                      </a:r>
                      <a:endParaRPr lang="en-US" sz="1000" dirty="0">
                        <a:solidFill>
                          <a:srgbClr val="6C6D72"/>
                        </a:solidFill>
                        <a:effectLst/>
                        <a:latin typeface="+mj-lt"/>
                        <a:ea typeface="Calibri" panose="020F0502020204030204" pitchFamily="34" charset="0"/>
                      </a:endParaRPr>
                    </a:p>
                  </a:txBody>
                  <a:tcPr anchor="ctr"/>
                </a:tc>
                <a:tc>
                  <a:txBody>
                    <a:bodyPr/>
                    <a:lstStyle/>
                    <a:p>
                      <a:pPr marL="0" marR="0" algn="ctr">
                        <a:spcBef>
                          <a:spcPts val="0"/>
                        </a:spcBef>
                        <a:spcAft>
                          <a:spcPts val="0"/>
                        </a:spcAft>
                      </a:pPr>
                      <a:r>
                        <a:rPr lang="en-US" sz="1000" dirty="0">
                          <a:solidFill>
                            <a:srgbClr val="6C6D72"/>
                          </a:solidFill>
                          <a:effectLst/>
                          <a:latin typeface="+mj-lt"/>
                        </a:rPr>
                        <a:t>Medium</a:t>
                      </a:r>
                      <a:endParaRPr lang="en-US" sz="1000" dirty="0">
                        <a:solidFill>
                          <a:srgbClr val="6C6D72"/>
                        </a:solidFill>
                        <a:effectLst/>
                        <a:latin typeface="+mj-lt"/>
                        <a:ea typeface="Calibri" panose="020F0502020204030204" pitchFamily="34" charset="0"/>
                      </a:endParaRPr>
                    </a:p>
                  </a:txBody>
                  <a:tcPr anchor="ctr"/>
                </a:tc>
                <a:tc>
                  <a:txBody>
                    <a:bodyPr/>
                    <a:lstStyle/>
                    <a:p>
                      <a:pPr marL="0" marR="0" algn="ctr">
                        <a:spcBef>
                          <a:spcPts val="0"/>
                        </a:spcBef>
                        <a:spcAft>
                          <a:spcPts val="0"/>
                        </a:spcAft>
                      </a:pPr>
                      <a:r>
                        <a:rPr lang="en-US" sz="1000" dirty="0">
                          <a:solidFill>
                            <a:srgbClr val="6C6D72"/>
                          </a:solidFill>
                          <a:effectLst/>
                          <a:latin typeface="+mj-lt"/>
                        </a:rPr>
                        <a:t>Light</a:t>
                      </a:r>
                      <a:endParaRPr lang="en-US" sz="1000" dirty="0">
                        <a:solidFill>
                          <a:srgbClr val="6C6D72"/>
                        </a:solidFill>
                        <a:effectLst/>
                        <a:latin typeface="+mj-lt"/>
                        <a:ea typeface="Calibri" panose="020F0502020204030204" pitchFamily="34" charset="0"/>
                      </a:endParaRPr>
                    </a:p>
                  </a:txBody>
                  <a:tcPr anchor="ctr"/>
                </a:tc>
                <a:extLst>
                  <a:ext uri="{0D108BD9-81ED-4DB2-BD59-A6C34878D82A}">
                    <a16:rowId xmlns:a16="http://schemas.microsoft.com/office/drawing/2014/main" val="2535916157"/>
                  </a:ext>
                </a:extLst>
              </a:tr>
            </a:tbl>
          </a:graphicData>
        </a:graphic>
      </p:graphicFrame>
      <p:sp>
        <p:nvSpPr>
          <p:cNvPr id="5" name="Rectangle 1">
            <a:extLst>
              <a:ext uri="{FF2B5EF4-FFF2-40B4-BE49-F238E27FC236}">
                <a16:creationId xmlns:a16="http://schemas.microsoft.com/office/drawing/2014/main" id="{64EF5C56-3CFE-4C36-A2A6-A5C432541E7F}"/>
              </a:ext>
            </a:extLst>
          </p:cNvPr>
          <p:cNvSpPr>
            <a:spLocks noChangeArrowheads="1"/>
          </p:cNvSpPr>
          <p:nvPr/>
        </p:nvSpPr>
        <p:spPr bwMode="auto">
          <a:xfrm>
            <a:off x="207146" y="3250584"/>
            <a:ext cx="3831454"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1" u="none" strike="noStrike" cap="none" normalizeH="0" baseline="0" dirty="0">
                <a:ln>
                  <a:noFill/>
                </a:ln>
                <a:solidFill>
                  <a:srgbClr val="6C6D72"/>
                </a:solidFill>
                <a:effectLst/>
                <a:latin typeface="Arial" panose="020B0604020202020204" pitchFamily="34" charset="0"/>
                <a:ea typeface="Calibri" panose="020F0502020204030204" pitchFamily="34" charset="0"/>
                <a:cs typeface="Arial" panose="020B0604020202020204" pitchFamily="34" charset="0"/>
              </a:rPr>
              <a:t>*</a:t>
            </a:r>
            <a:r>
              <a:rPr kumimoji="0" lang="en-US" altLang="en-US" sz="1000" b="0" i="1" u="none" strike="noStrike" cap="none" normalizeH="0" baseline="0" dirty="0">
                <a:ln>
                  <a:noFill/>
                </a:ln>
                <a:solidFill>
                  <a:srgbClr val="6C6D72"/>
                </a:solidFill>
                <a:effectLst/>
                <a:latin typeface="Arial" panose="020B0604020202020204" pitchFamily="34" charset="0"/>
                <a:ea typeface="Calibri" panose="020F0502020204030204" pitchFamily="34" charset="0"/>
                <a:cs typeface="Arial" panose="020B0604020202020204" pitchFamily="34" charset="0"/>
              </a:rPr>
              <a:t> Original Equipment Manufacturers (OEMs) will be subject to Light Due Diligence; Sales Agents working with the Healthcare division require Heavy due diligence</a:t>
            </a:r>
            <a:endParaRPr kumimoji="0" lang="en-US" altLang="en-US" sz="600" b="0" i="0" u="none" strike="noStrike" cap="none" normalizeH="0" baseline="0" dirty="0">
              <a:ln>
                <a:noFill/>
              </a:ln>
              <a:solidFill>
                <a:srgbClr val="6C6D7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6C6D72"/>
                </a:solidFill>
                <a:effectLst/>
                <a:latin typeface="Arial" panose="020B0604020202020204" pitchFamily="34" charset="0"/>
                <a:ea typeface="Calibri" panose="020F0502020204030204" pitchFamily="34" charset="0"/>
                <a:cs typeface="Arial" panose="020B0604020202020204" pitchFamily="34" charset="0"/>
              </a:rPr>
              <a:t>** only applicable to Intermediaries working with the Heavy business in Power Generation</a:t>
            </a:r>
            <a:endParaRPr kumimoji="0" lang="en-US" altLang="en-US" sz="600" b="0" i="0" u="none" strike="noStrike" cap="none" normalizeH="0" baseline="0" dirty="0">
              <a:ln>
                <a:noFill/>
              </a:ln>
              <a:solidFill>
                <a:srgbClr val="6C6D72"/>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dirty="0">
                <a:ln>
                  <a:noFill/>
                </a:ln>
                <a:solidFill>
                  <a:srgbClr val="6C6D72"/>
                </a:solidFill>
                <a:effectLst/>
                <a:latin typeface="Arial" panose="020B0604020202020204" pitchFamily="34" charset="0"/>
                <a:ea typeface="Calibri" panose="020F0502020204030204" pitchFamily="34" charset="0"/>
                <a:cs typeface="Arial" panose="020B0604020202020204" pitchFamily="34" charset="0"/>
              </a:rPr>
              <a:t>^ see Appendix A of the Policy for a full list of Stricter Process Countries</a:t>
            </a:r>
            <a:endParaRPr kumimoji="0" lang="en-US" altLang="en-US" sz="1800" b="0" i="0" u="none" strike="noStrike" cap="none" normalizeH="0" baseline="0" dirty="0">
              <a:ln>
                <a:noFill/>
              </a:ln>
              <a:solidFill>
                <a:srgbClr val="6C6D72"/>
              </a:solidFill>
              <a:effectLst/>
              <a:latin typeface="Arial" panose="020B0604020202020204" pitchFamily="34" charset="0"/>
            </a:endParaRPr>
          </a:p>
        </p:txBody>
      </p:sp>
    </p:spTree>
    <p:extLst>
      <p:ext uri="{BB962C8B-B14F-4D97-AF65-F5344CB8AC3E}">
        <p14:creationId xmlns:p14="http://schemas.microsoft.com/office/powerpoint/2010/main" val="4769538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4BC19-7813-4D27-9576-4057F279DC6D}"/>
              </a:ext>
            </a:extLst>
          </p:cNvPr>
          <p:cNvSpPr>
            <a:spLocks noGrp="1"/>
          </p:cNvSpPr>
          <p:nvPr>
            <p:ph type="title"/>
          </p:nvPr>
        </p:nvSpPr>
        <p:spPr/>
        <p:txBody>
          <a:bodyPr/>
          <a:lstStyle/>
          <a:p>
            <a:r>
              <a:rPr lang="en-US" dirty="0"/>
              <a:t>Understanding </a:t>
            </a:r>
            <a:r>
              <a:rPr lang="en-US" dirty="0">
                <a:solidFill>
                  <a:srgbClr val="FF0000"/>
                </a:solidFill>
              </a:rPr>
              <a:t>Anti-Corruption</a:t>
            </a:r>
            <a:r>
              <a:rPr lang="en-US" dirty="0"/>
              <a:t> and Bribery Laws</a:t>
            </a:r>
          </a:p>
        </p:txBody>
      </p:sp>
      <p:grpSp>
        <p:nvGrpSpPr>
          <p:cNvPr id="16" name="Group 15">
            <a:extLst>
              <a:ext uri="{FF2B5EF4-FFF2-40B4-BE49-F238E27FC236}">
                <a16:creationId xmlns:a16="http://schemas.microsoft.com/office/drawing/2014/main" id="{6953F624-B228-4EBD-A04C-9B7AC9C95BDA}"/>
              </a:ext>
            </a:extLst>
          </p:cNvPr>
          <p:cNvGrpSpPr/>
          <p:nvPr/>
        </p:nvGrpSpPr>
        <p:grpSpPr>
          <a:xfrm>
            <a:off x="12700" y="988969"/>
            <a:ext cx="9144000" cy="3654468"/>
            <a:chOff x="12700" y="1178364"/>
            <a:chExt cx="9144000" cy="3654468"/>
          </a:xfrm>
        </p:grpSpPr>
        <p:sp>
          <p:nvSpPr>
            <p:cNvPr id="5" name="Rectangle 4">
              <a:extLst>
                <a:ext uri="{FF2B5EF4-FFF2-40B4-BE49-F238E27FC236}">
                  <a16:creationId xmlns:a16="http://schemas.microsoft.com/office/drawing/2014/main" id="{AFA09F02-8938-405E-9515-8C4FB7334A28}"/>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A927BDA-B01C-4B3C-99F9-A264786426DB}"/>
                </a:ext>
              </a:extLst>
            </p:cNvPr>
            <p:cNvSpPr/>
            <p:nvPr/>
          </p:nvSpPr>
          <p:spPr>
            <a:xfrm>
              <a:off x="5423863" y="1446112"/>
              <a:ext cx="3477463" cy="400110"/>
            </a:xfrm>
            <a:prstGeom prst="rect">
              <a:avLst/>
            </a:prstGeom>
          </p:spPr>
          <p:txBody>
            <a:bodyPr wrap="square" anchor="ctr">
              <a:spAutoFit/>
            </a:bodyPr>
            <a:lstStyle/>
            <a:p>
              <a:r>
                <a:rPr lang="en-US" sz="2000" b="1" dirty="0">
                  <a:solidFill>
                    <a:schemeClr val="accent3"/>
                  </a:solidFill>
                  <a:latin typeface="Arial Black" panose="020B0A04020102020204" pitchFamily="34" charset="0"/>
                </a:rPr>
                <a:t>Introduction</a:t>
              </a:r>
            </a:p>
          </p:txBody>
        </p:sp>
        <p:cxnSp>
          <p:nvCxnSpPr>
            <p:cNvPr id="7" name="Straight Connector 6">
              <a:extLst>
                <a:ext uri="{FF2B5EF4-FFF2-40B4-BE49-F238E27FC236}">
                  <a16:creationId xmlns:a16="http://schemas.microsoft.com/office/drawing/2014/main" id="{DE0E543A-F90A-468D-8B29-818DAF4CDAE9}"/>
                </a:ext>
              </a:extLst>
            </p:cNvPr>
            <p:cNvCxnSpPr>
              <a:cxnSpLocks/>
            </p:cNvCxnSpPr>
            <p:nvPr/>
          </p:nvCxnSpPr>
          <p:spPr>
            <a:xfrm>
              <a:off x="5515425" y="1989262"/>
              <a:ext cx="310269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5B2AD0-5C55-4CB2-83D0-C93C429D985B}"/>
                </a:ext>
              </a:extLst>
            </p:cNvPr>
            <p:cNvSpPr/>
            <p:nvPr/>
          </p:nvSpPr>
          <p:spPr>
            <a:xfrm>
              <a:off x="5515426" y="2089632"/>
              <a:ext cx="3102695" cy="1384995"/>
            </a:xfrm>
            <a:prstGeom prst="rect">
              <a:avLst/>
            </a:prstGeom>
          </p:spPr>
          <p:txBody>
            <a:bodyPr wrap="square">
              <a:spAutoFit/>
            </a:bodyPr>
            <a:lstStyle/>
            <a:p>
              <a:pPr indent="-342900">
                <a:spcBef>
                  <a:spcPts val="1200"/>
                </a:spcBef>
                <a:spcAft>
                  <a:spcPts val="1200"/>
                </a:spcAft>
                <a:tabLst>
                  <a:tab pos="457200" algn="l"/>
                </a:tabLst>
              </a:pPr>
              <a:r>
                <a:rPr lang="en-US" sz="1400" dirty="0">
                  <a:solidFill>
                    <a:srgbClr val="6C6D72"/>
                  </a:solidFill>
                </a:rPr>
                <a:t>We are committed to ensuring our business conduct exemplifies integrity, the highest ethical standard, and is in accordance with Ecolab's Code of Conduct, applicable laws, and regulations.</a:t>
              </a:r>
            </a:p>
          </p:txBody>
        </p:sp>
      </p:grpSp>
      <p:sp>
        <p:nvSpPr>
          <p:cNvPr id="11" name="Text Placeholder 13">
            <a:extLst>
              <a:ext uri="{FF2B5EF4-FFF2-40B4-BE49-F238E27FC236}">
                <a16:creationId xmlns:a16="http://schemas.microsoft.com/office/drawing/2014/main" id="{6CD9A80B-B758-44D3-9D3C-5897AB55CF88}"/>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2" name="Group 11">
            <a:extLst>
              <a:ext uri="{FF2B5EF4-FFF2-40B4-BE49-F238E27FC236}">
                <a16:creationId xmlns:a16="http://schemas.microsoft.com/office/drawing/2014/main" id="{772C526E-92F1-4364-AE83-2AB9A21A7B6D}"/>
              </a:ext>
            </a:extLst>
          </p:cNvPr>
          <p:cNvGrpSpPr/>
          <p:nvPr/>
        </p:nvGrpSpPr>
        <p:grpSpPr>
          <a:xfrm>
            <a:off x="8763517" y="4757297"/>
            <a:ext cx="304285" cy="289038"/>
            <a:chOff x="12714421" y="4735212"/>
            <a:chExt cx="468925" cy="445428"/>
          </a:xfrm>
          <a:solidFill>
            <a:schemeClr val="accent3"/>
          </a:solidFill>
        </p:grpSpPr>
        <p:sp>
          <p:nvSpPr>
            <p:cNvPr id="13" name="Oval 12">
              <a:extLst>
                <a:ext uri="{FF2B5EF4-FFF2-40B4-BE49-F238E27FC236}">
                  <a16:creationId xmlns:a16="http://schemas.microsoft.com/office/drawing/2014/main" id="{42DA430A-B9D9-43CD-9427-2AA651FFB61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Graphic 13" descr="Carrot Up">
              <a:extLst>
                <a:ext uri="{FF2B5EF4-FFF2-40B4-BE49-F238E27FC236}">
                  <a16:creationId xmlns:a16="http://schemas.microsoft.com/office/drawing/2014/main" id="{C8AF03A3-AE27-4218-ABA3-F5CD7198F2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2737918" y="4735212"/>
              <a:ext cx="445428" cy="445428"/>
            </a:xfrm>
            <a:prstGeom prst="rect">
              <a:avLst/>
            </a:prstGeom>
          </p:spPr>
        </p:pic>
      </p:grpSp>
      <p:pic>
        <p:nvPicPr>
          <p:cNvPr id="4098" name="Picture 2">
            <a:extLst>
              <a:ext uri="{FF2B5EF4-FFF2-40B4-BE49-F238E27FC236}">
                <a16:creationId xmlns:a16="http://schemas.microsoft.com/office/drawing/2014/main" id="{AB76E409-2A07-4648-B54E-D8F87879CC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l="1638" r="1638"/>
          <a:stretch/>
        </p:blipFill>
        <p:spPr bwMode="auto">
          <a:xfrm>
            <a:off x="-15964" y="1003042"/>
            <a:ext cx="5276015" cy="36403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D7D024E-6F4F-47B0-AFE2-E72724D9A3BE}"/>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4</a:t>
            </a:r>
          </a:p>
        </p:txBody>
      </p:sp>
    </p:spTree>
    <p:extLst>
      <p:ext uri="{BB962C8B-B14F-4D97-AF65-F5344CB8AC3E}">
        <p14:creationId xmlns:p14="http://schemas.microsoft.com/office/powerpoint/2010/main" val="38399980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C05152-4F16-4F5C-ABC1-4E9974501F2A}"/>
              </a:ext>
            </a:extLst>
          </p:cNvPr>
          <p:cNvSpPr/>
          <p:nvPr/>
        </p:nvSpPr>
        <p:spPr>
          <a:xfrm>
            <a:off x="4038600" y="852073"/>
            <a:ext cx="5105400" cy="3772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9B76B-A470-45F7-9B39-FC1EAD7B0955}"/>
              </a:ext>
            </a:extLst>
          </p:cNvPr>
          <p:cNvSpPr>
            <a:spLocks noGrp="1"/>
          </p:cNvSpPr>
          <p:nvPr>
            <p:ph type="title"/>
          </p:nvPr>
        </p:nvSpPr>
        <p:spPr/>
        <p:txBody>
          <a:bodyPr/>
          <a:lstStyle/>
          <a:p>
            <a:r>
              <a:rPr lang="en-US" dirty="0"/>
              <a:t>Books and Records</a:t>
            </a:r>
          </a:p>
        </p:txBody>
      </p:sp>
      <p:sp>
        <p:nvSpPr>
          <p:cNvPr id="6" name="Rectangle 5">
            <a:extLst>
              <a:ext uri="{FF2B5EF4-FFF2-40B4-BE49-F238E27FC236}">
                <a16:creationId xmlns:a16="http://schemas.microsoft.com/office/drawing/2014/main" id="{5D6C92A5-0F56-4653-8B1C-8F46B51362E9}"/>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26 </a:t>
            </a:r>
          </a:p>
        </p:txBody>
      </p:sp>
      <p:pic>
        <p:nvPicPr>
          <p:cNvPr id="14338" name="Picture 2">
            <a:extLst>
              <a:ext uri="{FF2B5EF4-FFF2-40B4-BE49-F238E27FC236}">
                <a16:creationId xmlns:a16="http://schemas.microsoft.com/office/drawing/2014/main" id="{C1A76F70-4CFC-4DBF-842A-E535BF4DEA4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9893" r="19893"/>
          <a:stretch/>
        </p:blipFill>
        <p:spPr bwMode="auto">
          <a:xfrm>
            <a:off x="0" y="852073"/>
            <a:ext cx="4038600" cy="37727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942CF20-B1F7-4054-8CAA-C8CCC912560C}"/>
              </a:ext>
            </a:extLst>
          </p:cNvPr>
          <p:cNvSpPr txBox="1"/>
          <p:nvPr/>
        </p:nvSpPr>
        <p:spPr>
          <a:xfrm>
            <a:off x="4305300" y="1725060"/>
            <a:ext cx="4572000" cy="1692771"/>
          </a:xfrm>
          <a:prstGeom prst="rect">
            <a:avLst/>
          </a:prstGeom>
          <a:noFill/>
        </p:spPr>
        <p:txBody>
          <a:bodyPr wrap="square">
            <a:spAutoFit/>
          </a:bodyPr>
          <a:lstStyle/>
          <a:p>
            <a:pPr>
              <a:spcBef>
                <a:spcPts val="600"/>
              </a:spcBef>
              <a:spcAft>
                <a:spcPts val="600"/>
              </a:spcAft>
            </a:pPr>
            <a:r>
              <a:rPr lang="en-US" sz="1200" dirty="0">
                <a:solidFill>
                  <a:schemeClr val="bg1"/>
                </a:solidFill>
              </a:rPr>
              <a:t>Ecolab associates responsible for maintaining Ecolab’s books and records should ensure that accounts are established in such a way as to facilitate easy tracking of sensitive categories such as:</a:t>
            </a:r>
          </a:p>
          <a:p>
            <a:pPr marL="285750" indent="-285750">
              <a:spcBef>
                <a:spcPts val="600"/>
              </a:spcBef>
              <a:spcAft>
                <a:spcPts val="600"/>
              </a:spcAft>
              <a:buFont typeface="Wingdings" panose="05000000000000000000" pitchFamily="2" charset="2"/>
              <a:buChar char="§"/>
            </a:pPr>
            <a:r>
              <a:rPr lang="en-US" sz="1200" dirty="0">
                <a:solidFill>
                  <a:schemeClr val="bg1"/>
                </a:solidFill>
              </a:rPr>
              <a:t>Payments for gifts or meals to government employee</a:t>
            </a:r>
          </a:p>
          <a:p>
            <a:pPr marL="285750" indent="-285750">
              <a:spcBef>
                <a:spcPts val="600"/>
              </a:spcBef>
              <a:spcAft>
                <a:spcPts val="600"/>
              </a:spcAft>
              <a:buFont typeface="Wingdings" panose="05000000000000000000" pitchFamily="2" charset="2"/>
              <a:buChar char="§"/>
            </a:pPr>
            <a:r>
              <a:rPr lang="en-US" sz="1200" dirty="0">
                <a:solidFill>
                  <a:schemeClr val="bg1"/>
                </a:solidFill>
              </a:rPr>
              <a:t>Payments to third parties, including third party Intermediaries, etc.  </a:t>
            </a:r>
          </a:p>
        </p:txBody>
      </p:sp>
      <p:sp>
        <p:nvSpPr>
          <p:cNvPr id="14" name="Text Placeholder 13">
            <a:extLst>
              <a:ext uri="{FF2B5EF4-FFF2-40B4-BE49-F238E27FC236}">
                <a16:creationId xmlns:a16="http://schemas.microsoft.com/office/drawing/2014/main" id="{9B639017-1E22-4FDE-BE03-4E5F4B85194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5" name="Group 14">
            <a:extLst>
              <a:ext uri="{FF2B5EF4-FFF2-40B4-BE49-F238E27FC236}">
                <a16:creationId xmlns:a16="http://schemas.microsoft.com/office/drawing/2014/main" id="{ACB9C9AB-6166-4011-8008-03B54569FAB2}"/>
              </a:ext>
            </a:extLst>
          </p:cNvPr>
          <p:cNvGrpSpPr/>
          <p:nvPr/>
        </p:nvGrpSpPr>
        <p:grpSpPr>
          <a:xfrm>
            <a:off x="8763521" y="4757297"/>
            <a:ext cx="304278" cy="289038"/>
            <a:chOff x="12714421" y="4735212"/>
            <a:chExt cx="468914" cy="445428"/>
          </a:xfrm>
          <a:solidFill>
            <a:schemeClr val="accent3"/>
          </a:solidFill>
        </p:grpSpPr>
        <p:sp>
          <p:nvSpPr>
            <p:cNvPr id="16" name="Oval 15">
              <a:extLst>
                <a:ext uri="{FF2B5EF4-FFF2-40B4-BE49-F238E27FC236}">
                  <a16:creationId xmlns:a16="http://schemas.microsoft.com/office/drawing/2014/main" id="{1E5731CC-1F68-4413-8D6F-86A231F7D3A2}"/>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Graphic 16" descr="Carrot Up">
              <a:extLst>
                <a:ext uri="{FF2B5EF4-FFF2-40B4-BE49-F238E27FC236}">
                  <a16:creationId xmlns:a16="http://schemas.microsoft.com/office/drawing/2014/main" id="{9B0C8858-B384-4760-BD5D-DD5F23116BB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2737907" y="4735212"/>
              <a:ext cx="445428" cy="445428"/>
            </a:xfrm>
            <a:prstGeom prst="rect">
              <a:avLst/>
            </a:prstGeom>
          </p:spPr>
        </p:pic>
      </p:grpSp>
    </p:spTree>
    <p:extLst>
      <p:ext uri="{BB962C8B-B14F-4D97-AF65-F5344CB8AC3E}">
        <p14:creationId xmlns:p14="http://schemas.microsoft.com/office/powerpoint/2010/main" val="3097402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C05152-4F16-4F5C-ABC1-4E9974501F2A}"/>
              </a:ext>
            </a:extLst>
          </p:cNvPr>
          <p:cNvSpPr/>
          <p:nvPr/>
        </p:nvSpPr>
        <p:spPr>
          <a:xfrm>
            <a:off x="4038600" y="852073"/>
            <a:ext cx="5105400" cy="3772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9B76B-A470-45F7-9B39-FC1EAD7B0955}"/>
              </a:ext>
            </a:extLst>
          </p:cNvPr>
          <p:cNvSpPr>
            <a:spLocks noGrp="1"/>
          </p:cNvSpPr>
          <p:nvPr>
            <p:ph type="title"/>
          </p:nvPr>
        </p:nvSpPr>
        <p:spPr/>
        <p:txBody>
          <a:bodyPr/>
          <a:lstStyle/>
          <a:p>
            <a:r>
              <a:rPr lang="en-US" dirty="0"/>
              <a:t>Books and Records</a:t>
            </a:r>
          </a:p>
        </p:txBody>
      </p:sp>
      <p:sp>
        <p:nvSpPr>
          <p:cNvPr id="13" name="TextBox 12">
            <a:extLst>
              <a:ext uri="{FF2B5EF4-FFF2-40B4-BE49-F238E27FC236}">
                <a16:creationId xmlns:a16="http://schemas.microsoft.com/office/drawing/2014/main" id="{0942CF20-B1F7-4054-8CAA-C8CCC912560C}"/>
              </a:ext>
            </a:extLst>
          </p:cNvPr>
          <p:cNvSpPr txBox="1"/>
          <p:nvPr/>
        </p:nvSpPr>
        <p:spPr>
          <a:xfrm>
            <a:off x="4311834" y="1491942"/>
            <a:ext cx="4777739" cy="2492990"/>
          </a:xfrm>
          <a:prstGeom prst="rect">
            <a:avLst/>
          </a:prstGeom>
          <a:noFill/>
        </p:spPr>
        <p:txBody>
          <a:bodyPr wrap="square">
            <a:spAutoFit/>
          </a:bodyPr>
          <a:lstStyle/>
          <a:p>
            <a:r>
              <a:rPr lang="en-US" sz="1200" dirty="0">
                <a:solidFill>
                  <a:schemeClr val="bg1"/>
                </a:solidFill>
              </a:rPr>
              <a:t>Ecolab requires a system of internal accounting controls to be maintained that provides reasonable assurance that:</a:t>
            </a:r>
          </a:p>
          <a:p>
            <a:pPr marL="285750" indent="-285750">
              <a:buFont typeface="Wingdings" panose="05000000000000000000" pitchFamily="2" charset="2"/>
              <a:buChar char="§"/>
            </a:pPr>
            <a:r>
              <a:rPr lang="en-US" sz="1200" dirty="0">
                <a:solidFill>
                  <a:schemeClr val="bg1"/>
                </a:solidFill>
              </a:rPr>
              <a:t>Transactions are executed in accordance with management authorization</a:t>
            </a:r>
          </a:p>
          <a:p>
            <a:pPr marL="285750" indent="-285750">
              <a:buFont typeface="Wingdings" panose="05000000000000000000" pitchFamily="2" charset="2"/>
              <a:buChar char="§"/>
            </a:pPr>
            <a:r>
              <a:rPr lang="en-US" sz="1200" dirty="0">
                <a:solidFill>
                  <a:schemeClr val="bg1"/>
                </a:solidFill>
              </a:rPr>
              <a:t>Transactions are recorded so as to permit preparation of accurate financial statements and to maintain accountability for assets</a:t>
            </a:r>
          </a:p>
          <a:p>
            <a:pPr marL="285750" indent="-285750">
              <a:buFont typeface="Wingdings" panose="05000000000000000000" pitchFamily="2" charset="2"/>
              <a:buChar char="§"/>
            </a:pPr>
            <a:r>
              <a:rPr lang="en-US" sz="1200" dirty="0">
                <a:solidFill>
                  <a:schemeClr val="bg1"/>
                </a:solidFill>
              </a:rPr>
              <a:t>Access to assets is permitted only in accordance with management authorization</a:t>
            </a:r>
          </a:p>
          <a:p>
            <a:pPr marL="285750" indent="-285750">
              <a:buFont typeface="Wingdings" panose="05000000000000000000" pitchFamily="2" charset="2"/>
              <a:buChar char="§"/>
            </a:pPr>
            <a:r>
              <a:rPr lang="en-US" sz="1200" dirty="0">
                <a:solidFill>
                  <a:schemeClr val="bg1"/>
                </a:solidFill>
              </a:rPr>
              <a:t>Appropriate auditing functions are conducted</a:t>
            </a:r>
          </a:p>
          <a:p>
            <a:pPr marL="285750" indent="-285750">
              <a:buFont typeface="Wingdings" panose="05000000000000000000" pitchFamily="2" charset="2"/>
              <a:buChar char="§"/>
            </a:pPr>
            <a:endParaRPr lang="en-US" sz="1200" dirty="0">
              <a:solidFill>
                <a:schemeClr val="bg1"/>
              </a:solidFill>
            </a:endParaRPr>
          </a:p>
          <a:p>
            <a:r>
              <a:rPr lang="en-US" sz="1200" dirty="0">
                <a:solidFill>
                  <a:schemeClr val="bg1"/>
                </a:solidFill>
              </a:rPr>
              <a:t>The maintenance of accurate and well-organized books and records is essential to the functioning of Ecolab’s compliance program. </a:t>
            </a:r>
          </a:p>
        </p:txBody>
      </p:sp>
      <p:sp>
        <p:nvSpPr>
          <p:cNvPr id="14" name="Text Placeholder 13">
            <a:extLst>
              <a:ext uri="{FF2B5EF4-FFF2-40B4-BE49-F238E27FC236}">
                <a16:creationId xmlns:a16="http://schemas.microsoft.com/office/drawing/2014/main" id="{9B639017-1E22-4FDE-BE03-4E5F4B85194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5" name="Group 14">
            <a:extLst>
              <a:ext uri="{FF2B5EF4-FFF2-40B4-BE49-F238E27FC236}">
                <a16:creationId xmlns:a16="http://schemas.microsoft.com/office/drawing/2014/main" id="{ACB9C9AB-6166-4011-8008-03B54569FAB2}"/>
              </a:ext>
            </a:extLst>
          </p:cNvPr>
          <p:cNvGrpSpPr/>
          <p:nvPr/>
        </p:nvGrpSpPr>
        <p:grpSpPr>
          <a:xfrm>
            <a:off x="8763521" y="4757297"/>
            <a:ext cx="304278" cy="289038"/>
            <a:chOff x="12714421" y="4735212"/>
            <a:chExt cx="468914" cy="445428"/>
          </a:xfrm>
          <a:solidFill>
            <a:schemeClr val="accent3"/>
          </a:solidFill>
        </p:grpSpPr>
        <p:sp>
          <p:nvSpPr>
            <p:cNvPr id="16" name="Oval 15">
              <a:extLst>
                <a:ext uri="{FF2B5EF4-FFF2-40B4-BE49-F238E27FC236}">
                  <a16:creationId xmlns:a16="http://schemas.microsoft.com/office/drawing/2014/main" id="{1E5731CC-1F68-4413-8D6F-86A231F7D3A2}"/>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7" name="Graphic 16" descr="Carrot Up">
              <a:extLst>
                <a:ext uri="{FF2B5EF4-FFF2-40B4-BE49-F238E27FC236}">
                  <a16:creationId xmlns:a16="http://schemas.microsoft.com/office/drawing/2014/main" id="{9B0C8858-B384-4760-BD5D-DD5F23116BB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737907" y="4735212"/>
              <a:ext cx="445428" cy="445428"/>
            </a:xfrm>
            <a:prstGeom prst="rect">
              <a:avLst/>
            </a:prstGeom>
          </p:spPr>
        </p:pic>
      </p:grpSp>
      <p:grpSp>
        <p:nvGrpSpPr>
          <p:cNvPr id="18" name="Group 17">
            <a:extLst>
              <a:ext uri="{FF2B5EF4-FFF2-40B4-BE49-F238E27FC236}">
                <a16:creationId xmlns:a16="http://schemas.microsoft.com/office/drawing/2014/main" id="{FA53EF15-3854-4E81-BE16-C7D790B8405A}"/>
              </a:ext>
            </a:extLst>
          </p:cNvPr>
          <p:cNvGrpSpPr/>
          <p:nvPr/>
        </p:nvGrpSpPr>
        <p:grpSpPr>
          <a:xfrm>
            <a:off x="8305787" y="4757297"/>
            <a:ext cx="297603" cy="289038"/>
            <a:chOff x="12678540" y="4735212"/>
            <a:chExt cx="458628" cy="445428"/>
          </a:xfrm>
          <a:solidFill>
            <a:schemeClr val="accent3"/>
          </a:solidFill>
        </p:grpSpPr>
        <p:sp>
          <p:nvSpPr>
            <p:cNvPr id="19" name="Oval 18">
              <a:extLst>
                <a:ext uri="{FF2B5EF4-FFF2-40B4-BE49-F238E27FC236}">
                  <a16:creationId xmlns:a16="http://schemas.microsoft.com/office/drawing/2014/main" id="{716C0930-2F37-4C17-9F43-14F3E0C98F9B}"/>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Graphic 19" descr="Carrot Up">
              <a:extLst>
                <a:ext uri="{FF2B5EF4-FFF2-40B4-BE49-F238E27FC236}">
                  <a16:creationId xmlns:a16="http://schemas.microsoft.com/office/drawing/2014/main" id="{353B111C-C5C8-49B3-BD60-14701C5CEB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3" name="Picture 2">
            <a:extLst>
              <a:ext uri="{FF2B5EF4-FFF2-40B4-BE49-F238E27FC236}">
                <a16:creationId xmlns:a16="http://schemas.microsoft.com/office/drawing/2014/main" id="{8BEE4E0D-3316-4537-ABCF-08E6A3504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9893" r="19893"/>
          <a:stretch/>
        </p:blipFill>
        <p:spPr bwMode="auto">
          <a:xfrm>
            <a:off x="0" y="852073"/>
            <a:ext cx="4038600" cy="377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35843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6C05152-4F16-4F5C-ABC1-4E9974501F2A}"/>
              </a:ext>
            </a:extLst>
          </p:cNvPr>
          <p:cNvSpPr/>
          <p:nvPr/>
        </p:nvSpPr>
        <p:spPr>
          <a:xfrm>
            <a:off x="4038600" y="852073"/>
            <a:ext cx="5105400" cy="37727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79B76B-A470-45F7-9B39-FC1EAD7B0955}"/>
              </a:ext>
            </a:extLst>
          </p:cNvPr>
          <p:cNvSpPr>
            <a:spLocks noGrp="1"/>
          </p:cNvSpPr>
          <p:nvPr>
            <p:ph type="title"/>
          </p:nvPr>
        </p:nvSpPr>
        <p:spPr/>
        <p:txBody>
          <a:bodyPr/>
          <a:lstStyle/>
          <a:p>
            <a:r>
              <a:rPr lang="en-US" dirty="0"/>
              <a:t>Books and Records</a:t>
            </a:r>
          </a:p>
        </p:txBody>
      </p:sp>
      <p:sp>
        <p:nvSpPr>
          <p:cNvPr id="13" name="TextBox 12">
            <a:extLst>
              <a:ext uri="{FF2B5EF4-FFF2-40B4-BE49-F238E27FC236}">
                <a16:creationId xmlns:a16="http://schemas.microsoft.com/office/drawing/2014/main" id="{0942CF20-B1F7-4054-8CAA-C8CCC912560C}"/>
              </a:ext>
            </a:extLst>
          </p:cNvPr>
          <p:cNvSpPr txBox="1"/>
          <p:nvPr/>
        </p:nvSpPr>
        <p:spPr>
          <a:xfrm>
            <a:off x="4181731" y="1214943"/>
            <a:ext cx="4819138" cy="3046988"/>
          </a:xfrm>
          <a:prstGeom prst="rect">
            <a:avLst/>
          </a:prstGeom>
          <a:noFill/>
        </p:spPr>
        <p:txBody>
          <a:bodyPr wrap="square">
            <a:spAutoFit/>
          </a:bodyPr>
          <a:lstStyle/>
          <a:p>
            <a:r>
              <a:rPr lang="en-US" sz="1200" dirty="0">
                <a:solidFill>
                  <a:schemeClr val="bg1"/>
                </a:solidFill>
              </a:rPr>
              <a:t>Below are specific issues that Ecolab’s system of internal controls must address in each country.</a:t>
            </a:r>
          </a:p>
          <a:p>
            <a:endParaRPr lang="en-US" sz="1200" dirty="0">
              <a:solidFill>
                <a:schemeClr val="bg1"/>
              </a:solidFill>
            </a:endParaRPr>
          </a:p>
          <a:p>
            <a:r>
              <a:rPr lang="en-US" sz="1200" dirty="0">
                <a:solidFill>
                  <a:schemeClr val="bg1"/>
                </a:solidFill>
              </a:rPr>
              <a:t>Payments to third parties, including third party Intermediaries should generally be made only in the country where Ecolab provides the services or in the country, if different, in which the Intermediary has its headquarters. </a:t>
            </a:r>
          </a:p>
          <a:p>
            <a:endParaRPr lang="en-US" sz="1200" dirty="0">
              <a:solidFill>
                <a:schemeClr val="bg1"/>
              </a:solidFill>
            </a:endParaRPr>
          </a:p>
          <a:p>
            <a:r>
              <a:rPr lang="en-US" sz="1200" dirty="0">
                <a:solidFill>
                  <a:schemeClr val="bg1"/>
                </a:solidFill>
              </a:rPr>
              <a:t>The practice of transferring funds to accounts in countries other than the location of the services or the Intermediary’s headquarters is not permissible unless the Intermediary provides a valid business purpose and proper supporting documentation and the transactions are authorized by the Corporate or regional controller. </a:t>
            </a:r>
          </a:p>
          <a:p>
            <a:endParaRPr lang="en-US" sz="1200" dirty="0">
              <a:solidFill>
                <a:schemeClr val="bg1"/>
              </a:solidFill>
            </a:endParaRPr>
          </a:p>
          <a:p>
            <a:r>
              <a:rPr lang="en-US" sz="1200" dirty="0">
                <a:solidFill>
                  <a:schemeClr val="bg1"/>
                </a:solidFill>
              </a:rPr>
              <a:t>Payments to third parties, including third party Intermediaries must only be made based on an accompanying detailed invoice or receipt.</a:t>
            </a:r>
          </a:p>
        </p:txBody>
      </p:sp>
      <p:sp>
        <p:nvSpPr>
          <p:cNvPr id="14" name="Text Placeholder 13">
            <a:extLst>
              <a:ext uri="{FF2B5EF4-FFF2-40B4-BE49-F238E27FC236}">
                <a16:creationId xmlns:a16="http://schemas.microsoft.com/office/drawing/2014/main" id="{9B639017-1E22-4FDE-BE03-4E5F4B851940}"/>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Go back if desired.</a:t>
            </a:r>
          </a:p>
        </p:txBody>
      </p:sp>
      <p:grpSp>
        <p:nvGrpSpPr>
          <p:cNvPr id="18" name="Group 17">
            <a:extLst>
              <a:ext uri="{FF2B5EF4-FFF2-40B4-BE49-F238E27FC236}">
                <a16:creationId xmlns:a16="http://schemas.microsoft.com/office/drawing/2014/main" id="{FA53EF15-3854-4E81-BE16-C7D790B8405A}"/>
              </a:ext>
            </a:extLst>
          </p:cNvPr>
          <p:cNvGrpSpPr/>
          <p:nvPr/>
        </p:nvGrpSpPr>
        <p:grpSpPr>
          <a:xfrm>
            <a:off x="8305787" y="4757297"/>
            <a:ext cx="297603" cy="289038"/>
            <a:chOff x="12678540" y="4735212"/>
            <a:chExt cx="458628" cy="445428"/>
          </a:xfrm>
          <a:solidFill>
            <a:schemeClr val="accent3"/>
          </a:solidFill>
        </p:grpSpPr>
        <p:sp>
          <p:nvSpPr>
            <p:cNvPr id="19" name="Oval 18">
              <a:extLst>
                <a:ext uri="{FF2B5EF4-FFF2-40B4-BE49-F238E27FC236}">
                  <a16:creationId xmlns:a16="http://schemas.microsoft.com/office/drawing/2014/main" id="{716C0930-2F37-4C17-9F43-14F3E0C98F9B}"/>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0" name="Graphic 19" descr="Carrot Up">
              <a:extLst>
                <a:ext uri="{FF2B5EF4-FFF2-40B4-BE49-F238E27FC236}">
                  <a16:creationId xmlns:a16="http://schemas.microsoft.com/office/drawing/2014/main" id="{353B111C-C5C8-49B3-BD60-14701C5CEBE9}"/>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3" name="Picture 2">
            <a:extLst>
              <a:ext uri="{FF2B5EF4-FFF2-40B4-BE49-F238E27FC236}">
                <a16:creationId xmlns:a16="http://schemas.microsoft.com/office/drawing/2014/main" id="{8BEE4E0D-3316-4537-ABCF-08E6A35046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9893" r="19893"/>
          <a:stretch/>
        </p:blipFill>
        <p:spPr bwMode="auto">
          <a:xfrm>
            <a:off x="0" y="852073"/>
            <a:ext cx="4038600" cy="37727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085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DC207-2BF7-47BE-8259-22DCE05F5BDE}"/>
              </a:ext>
            </a:extLst>
          </p:cNvPr>
          <p:cNvSpPr>
            <a:spLocks noGrp="1"/>
          </p:cNvSpPr>
          <p:nvPr>
            <p:ph type="title"/>
          </p:nvPr>
        </p:nvSpPr>
        <p:spPr/>
        <p:txBody>
          <a:bodyPr/>
          <a:lstStyle/>
          <a:p>
            <a:r>
              <a:rPr lang="en-US" dirty="0"/>
              <a:t>Export Controls</a:t>
            </a:r>
          </a:p>
        </p:txBody>
      </p:sp>
      <p:sp>
        <p:nvSpPr>
          <p:cNvPr id="6" name="Rectangle 5">
            <a:extLst>
              <a:ext uri="{FF2B5EF4-FFF2-40B4-BE49-F238E27FC236}">
                <a16:creationId xmlns:a16="http://schemas.microsoft.com/office/drawing/2014/main" id="{2764C0D0-3507-4B23-AD09-611803CFEDD9}"/>
              </a:ext>
            </a:extLst>
          </p:cNvPr>
          <p:cNvSpPr/>
          <p:nvPr/>
        </p:nvSpPr>
        <p:spPr>
          <a:xfrm>
            <a:off x="5333998" y="909637"/>
            <a:ext cx="3810002" cy="373379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D8D01363-6B27-41AE-9EFB-DD0C03EFBFF4}"/>
              </a:ext>
            </a:extLst>
          </p:cNvPr>
          <p:cNvSpPr/>
          <p:nvPr/>
        </p:nvSpPr>
        <p:spPr>
          <a:xfrm>
            <a:off x="5486399" y="1062036"/>
            <a:ext cx="3505200" cy="3429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9D154DD7-120B-4BA0-B9D2-9D74F3417003}"/>
              </a:ext>
            </a:extLst>
          </p:cNvPr>
          <p:cNvSpPr>
            <a:spLocks noGrp="1"/>
          </p:cNvSpPr>
          <p:nvPr>
            <p:ph sz="quarter" idx="12"/>
          </p:nvPr>
        </p:nvSpPr>
        <p:spPr>
          <a:xfrm>
            <a:off x="5577839" y="1193058"/>
            <a:ext cx="3337561" cy="3145579"/>
          </a:xfrm>
        </p:spPr>
        <p:txBody>
          <a:bodyPr>
            <a:normAutofit/>
          </a:bodyPr>
          <a:lstStyle/>
          <a:p>
            <a:r>
              <a:rPr lang="en-US" dirty="0">
                <a:solidFill>
                  <a:schemeClr val="tx1"/>
                </a:solidFill>
                <a:effectLst/>
                <a:latin typeface="Verdana" panose="020B0604030504040204" pitchFamily="34" charset="0"/>
                <a:ea typeface="Calibri" panose="020F0502020204030204" pitchFamily="34" charset="0"/>
                <a:cs typeface="Arial" panose="020B0604020202020204" pitchFamily="34" charset="0"/>
              </a:rPr>
              <a:t>In addition to the anticorruption due diligence procedures on Stricter Process Countries, Ecolab’s </a:t>
            </a:r>
            <a:r>
              <a:rPr lang="en-US" u="sng" dirty="0">
                <a:solidFill>
                  <a:srgbClr val="0563C1"/>
                </a:solidFill>
                <a:effectLst/>
                <a:latin typeface="Verdana" panose="020B0604030504040204" pitchFamily="34" charset="0"/>
                <a:ea typeface="Calibri" panose="020F0502020204030204" pitchFamily="34" charset="0"/>
                <a:cs typeface="Arial" panose="020B0604020202020204" pitchFamily="34" charset="0"/>
                <a:hlinkClick r:id="rId2"/>
              </a:rPr>
              <a:t>Sensitive Countries and Persons Policy</a:t>
            </a:r>
            <a:r>
              <a:rPr lang="en-US" dirty="0">
                <a:effectLst/>
                <a:latin typeface="Verdana" panose="020B0604030504040204" pitchFamily="34" charset="0"/>
                <a:ea typeface="Calibri" panose="020F0502020204030204" pitchFamily="34" charset="0"/>
                <a:cs typeface="Arial" panose="020B0604020202020204" pitchFamily="34" charset="0"/>
              </a:rPr>
              <a:t> </a:t>
            </a:r>
            <a:r>
              <a:rPr lang="en-US" dirty="0">
                <a:solidFill>
                  <a:schemeClr val="tx1"/>
                </a:solidFill>
                <a:effectLst/>
                <a:latin typeface="Verdana" panose="020B0604030504040204" pitchFamily="34" charset="0"/>
                <a:ea typeface="Calibri" panose="020F0502020204030204" pitchFamily="34" charset="0"/>
                <a:cs typeface="Arial" panose="020B0604020202020204" pitchFamily="34" charset="0"/>
              </a:rPr>
              <a:t>provides directions on re-export or pre-clearance procedures for Restricted Countries, and </a:t>
            </a:r>
            <a:r>
              <a:rPr lang="en-US" b="1" dirty="0">
                <a:solidFill>
                  <a:schemeClr val="tx1"/>
                </a:solidFill>
                <a:effectLst/>
                <a:latin typeface="Verdana" panose="020B0604030504040204" pitchFamily="34" charset="0"/>
                <a:ea typeface="Calibri" panose="020F0502020204030204" pitchFamily="34" charset="0"/>
                <a:cs typeface="Arial" panose="020B0604020202020204" pitchFamily="34" charset="0"/>
              </a:rPr>
              <a:t>prohibition to conduct any business dealings</a:t>
            </a:r>
            <a:r>
              <a:rPr lang="en-US" dirty="0">
                <a:solidFill>
                  <a:schemeClr val="tx1"/>
                </a:solidFill>
                <a:effectLst/>
                <a:latin typeface="Verdana" panose="020B0604030504040204" pitchFamily="34" charset="0"/>
                <a:ea typeface="Calibri" panose="020F0502020204030204" pitchFamily="34" charset="0"/>
                <a:cs typeface="Arial" panose="020B0604020202020204" pitchFamily="34" charset="0"/>
              </a:rPr>
              <a:t> with markets designated as Prohibited Countries (e.g. Cuba, Crimea Region of Ukraine, Iran, Syria, North Korea). </a:t>
            </a:r>
          </a:p>
          <a:p>
            <a:endParaRPr lang="en-US" dirty="0">
              <a:solidFill>
                <a:schemeClr val="tx1"/>
              </a:solidFill>
              <a:latin typeface="Verdana" panose="020B0604030504040204" pitchFamily="34" charset="0"/>
              <a:ea typeface="Calibri" panose="020F0502020204030204" pitchFamily="34" charset="0"/>
              <a:cs typeface="Arial" panose="020B0604020202020204" pitchFamily="34" charset="0"/>
            </a:endParaRPr>
          </a:p>
          <a:p>
            <a:r>
              <a:rPr lang="en-US" strike="sngStrike" dirty="0">
                <a:solidFill>
                  <a:srgbClr val="FF0000"/>
                </a:solidFill>
                <a:effectLst/>
                <a:latin typeface="Verdana" panose="020B0604030504040204" pitchFamily="34" charset="0"/>
                <a:ea typeface="Calibri" panose="020F0502020204030204" pitchFamily="34" charset="0"/>
                <a:cs typeface="Arial" panose="020B0604020202020204" pitchFamily="34" charset="0"/>
              </a:rPr>
              <a:t>Please refer to </a:t>
            </a:r>
            <a:r>
              <a:rPr lang="en-US" u="sng" strike="sngStrike" dirty="0">
                <a:solidFill>
                  <a:srgbClr val="FF0000"/>
                </a:solidFill>
                <a:effectLst/>
                <a:latin typeface="Verdana" panose="020B0604030504040204" pitchFamily="34" charset="0"/>
                <a:ea typeface="Calibri" panose="020F050202020403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Sensitive Countries and Persons Policy</a:t>
            </a:r>
            <a:r>
              <a:rPr lang="en-US" strike="sngStrike" dirty="0">
                <a:solidFill>
                  <a:srgbClr val="FF0000"/>
                </a:solidFill>
                <a:effectLst/>
                <a:latin typeface="Verdana" panose="020B0604030504040204" pitchFamily="34" charset="0"/>
                <a:ea typeface="Calibri" panose="020F0502020204030204" pitchFamily="34" charset="0"/>
                <a:cs typeface="Arial" panose="020B0604020202020204" pitchFamily="34" charset="0"/>
              </a:rPr>
              <a:t> for further information on compliance with U.S. economic sanctions and trade embargoes. </a:t>
            </a:r>
            <a:endParaRPr lang="en-US" strike="sngStrike" dirty="0">
              <a:solidFill>
                <a:srgbClr val="FF0000"/>
              </a:solidFill>
              <a:latin typeface="+mn-lt"/>
            </a:endParaRPr>
          </a:p>
        </p:txBody>
      </p:sp>
      <p:pic>
        <p:nvPicPr>
          <p:cNvPr id="13314" name="Picture 2">
            <a:extLst>
              <a:ext uri="{FF2B5EF4-FFF2-40B4-BE49-F238E27FC236}">
                <a16:creationId xmlns:a16="http://schemas.microsoft.com/office/drawing/2014/main" id="{8AEC1871-B78C-47F4-95F0-7B8B22A7ED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394" r="2394"/>
          <a:stretch/>
        </p:blipFill>
        <p:spPr bwMode="auto">
          <a:xfrm>
            <a:off x="0" y="909637"/>
            <a:ext cx="5333998" cy="3733799"/>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A8435EE0-0873-4368-9AFA-FBEE39B16A73}"/>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27 </a:t>
            </a:r>
          </a:p>
        </p:txBody>
      </p:sp>
    </p:spTree>
    <p:extLst>
      <p:ext uri="{BB962C8B-B14F-4D97-AF65-F5344CB8AC3E}">
        <p14:creationId xmlns:p14="http://schemas.microsoft.com/office/powerpoint/2010/main" val="38855386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t>
            </a:r>
            <a:r>
              <a:rPr lang="en-US" dirty="0">
                <a:solidFill>
                  <a:srgbClr val="6C6D72"/>
                </a:solidFill>
              </a:rPr>
              <a:t>are 7 transactions. </a:t>
            </a:r>
            <a:r>
              <a:rPr lang="en-US" dirty="0">
                <a:solidFill>
                  <a:schemeClr val="tx1"/>
                </a:solidFill>
              </a:rPr>
              <a:t>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6" name="Rectangle 5">
            <a:extLst>
              <a:ext uri="{FF2B5EF4-FFF2-40B4-BE49-F238E27FC236}">
                <a16:creationId xmlns:a16="http://schemas.microsoft.com/office/drawing/2014/main" id="{A678C53C-462A-4BF0-B3DE-21611A8A098A}"/>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28 </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6"/>
            <a:ext cx="7892855" cy="488246"/>
            <a:chOff x="3387271" y="2566635"/>
            <a:chExt cx="7892855" cy="731523"/>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6559836" cy="415019"/>
            </a:xfrm>
            <a:prstGeom prst="rect">
              <a:avLst/>
            </a:prstGeom>
            <a:noFill/>
          </p:spPr>
          <p:txBody>
            <a:bodyPr wrap="square" rtlCol="0">
              <a:spAutoFit/>
            </a:bodyPr>
            <a:lstStyle/>
            <a:p>
              <a:r>
                <a:rPr lang="en-US" sz="1200" b="1" dirty="0">
                  <a:solidFill>
                    <a:schemeClr val="bg1"/>
                  </a:solidFill>
                  <a:cs typeface="Arial" panose="020B0604020202020204" pitchFamily="34" charset="0"/>
                </a:rPr>
                <a:t>1. Any family relationships between participants and government officials. </a:t>
              </a:r>
            </a:p>
          </p:txBody>
        </p:sp>
      </p:grpSp>
      <p:grpSp>
        <p:nvGrpSpPr>
          <p:cNvPr id="14" name="Group 13">
            <a:extLst>
              <a:ext uri="{FF2B5EF4-FFF2-40B4-BE49-F238E27FC236}">
                <a16:creationId xmlns:a16="http://schemas.microsoft.com/office/drawing/2014/main" id="{0DD0E33B-1646-44AD-924F-1E9030DB599A}"/>
              </a:ext>
            </a:extLst>
          </p:cNvPr>
          <p:cNvGrpSpPr/>
          <p:nvPr/>
        </p:nvGrpSpPr>
        <p:grpSpPr>
          <a:xfrm>
            <a:off x="3208158" y="2831178"/>
            <a:ext cx="2377793" cy="1390009"/>
            <a:chOff x="6356298" y="4215862"/>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6356298" y="4215862"/>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Oval 15">
              <a:extLst>
                <a:ext uri="{FF2B5EF4-FFF2-40B4-BE49-F238E27FC236}">
                  <a16:creationId xmlns:a16="http://schemas.microsoft.com/office/drawing/2014/main" id="{3EAC9A7D-5AE2-45EA-8071-E9C5203D9A34}"/>
                </a:ext>
              </a:extLst>
            </p:cNvPr>
            <p:cNvSpPr/>
            <p:nvPr/>
          </p:nvSpPr>
          <p:spPr>
            <a:xfrm>
              <a:off x="7075119" y="5194833"/>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42C57C-A3E5-4B31-914E-5D79C2DF85A9}"/>
                </a:ext>
              </a:extLst>
            </p:cNvPr>
            <p:cNvSpPr/>
            <p:nvPr/>
          </p:nvSpPr>
          <p:spPr>
            <a:xfrm>
              <a:off x="7804352" y="5194833"/>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Tree>
    <p:extLst>
      <p:ext uri="{BB962C8B-B14F-4D97-AF65-F5344CB8AC3E}">
        <p14:creationId xmlns:p14="http://schemas.microsoft.com/office/powerpoint/2010/main" val="73561131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6"/>
            <a:ext cx="7892855" cy="488246"/>
            <a:chOff x="3387271" y="2566635"/>
            <a:chExt cx="7892855" cy="731523"/>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6559836" cy="415019"/>
            </a:xfrm>
            <a:prstGeom prst="rect">
              <a:avLst/>
            </a:prstGeom>
            <a:noFill/>
          </p:spPr>
          <p:txBody>
            <a:bodyPr wrap="square" rtlCol="0">
              <a:spAutoFit/>
            </a:bodyPr>
            <a:lstStyle/>
            <a:p>
              <a:r>
                <a:rPr lang="en-US" sz="1200" b="1" dirty="0">
                  <a:solidFill>
                    <a:schemeClr val="bg1"/>
                  </a:solidFill>
                  <a:cs typeface="Arial" panose="020B0604020202020204" pitchFamily="34" charset="0"/>
                </a:rPr>
                <a:t>2. Unusual payment patterns or financial arrangements requested.</a:t>
              </a:r>
            </a:p>
          </p:txBody>
        </p:sp>
      </p:grpSp>
      <p:grpSp>
        <p:nvGrpSpPr>
          <p:cNvPr id="14" name="Group 13">
            <a:extLst>
              <a:ext uri="{FF2B5EF4-FFF2-40B4-BE49-F238E27FC236}">
                <a16:creationId xmlns:a16="http://schemas.microsoft.com/office/drawing/2014/main" id="{0DD0E33B-1646-44AD-924F-1E9030DB599A}"/>
              </a:ext>
            </a:extLst>
          </p:cNvPr>
          <p:cNvGrpSpPr/>
          <p:nvPr/>
        </p:nvGrpSpPr>
        <p:grpSpPr>
          <a:xfrm>
            <a:off x="3208158" y="2831178"/>
            <a:ext cx="2377793" cy="1390009"/>
            <a:chOff x="6356298" y="4215862"/>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6356298" y="4215862"/>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Oval 15">
              <a:extLst>
                <a:ext uri="{FF2B5EF4-FFF2-40B4-BE49-F238E27FC236}">
                  <a16:creationId xmlns:a16="http://schemas.microsoft.com/office/drawing/2014/main" id="{3EAC9A7D-5AE2-45EA-8071-E9C5203D9A34}"/>
                </a:ext>
              </a:extLst>
            </p:cNvPr>
            <p:cNvSpPr/>
            <p:nvPr/>
          </p:nvSpPr>
          <p:spPr>
            <a:xfrm>
              <a:off x="7075119" y="5194833"/>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0A42C57C-A3E5-4B31-914E-5D79C2DF85A9}"/>
                </a:ext>
              </a:extLst>
            </p:cNvPr>
            <p:cNvSpPr/>
            <p:nvPr/>
          </p:nvSpPr>
          <p:spPr>
            <a:xfrm>
              <a:off x="7804352" y="5194833"/>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Tree>
    <p:extLst>
      <p:ext uri="{BB962C8B-B14F-4D97-AF65-F5344CB8AC3E}">
        <p14:creationId xmlns:p14="http://schemas.microsoft.com/office/powerpoint/2010/main" val="17568287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6"/>
            <a:ext cx="7892855" cy="488246"/>
            <a:chOff x="3387271" y="2566635"/>
            <a:chExt cx="7892855" cy="731523"/>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6559836" cy="415019"/>
            </a:xfrm>
            <a:prstGeom prst="rect">
              <a:avLst/>
            </a:prstGeom>
            <a:noFill/>
          </p:spPr>
          <p:txBody>
            <a:bodyPr wrap="square" rtlCol="0">
              <a:spAutoFit/>
            </a:bodyPr>
            <a:lstStyle/>
            <a:p>
              <a:r>
                <a:rPr lang="en-US" sz="1200" b="1" dirty="0">
                  <a:solidFill>
                    <a:schemeClr val="bg1"/>
                  </a:solidFill>
                  <a:cs typeface="Arial" panose="020B0604020202020204" pitchFamily="34" charset="0"/>
                </a:rPr>
                <a:t>3. Unusually high commissions or cash payments requested.</a:t>
              </a:r>
            </a:p>
          </p:txBody>
        </p:sp>
      </p:grpSp>
      <p:grpSp>
        <p:nvGrpSpPr>
          <p:cNvPr id="15" name="Group 14">
            <a:extLst>
              <a:ext uri="{FF2B5EF4-FFF2-40B4-BE49-F238E27FC236}">
                <a16:creationId xmlns:a16="http://schemas.microsoft.com/office/drawing/2014/main" id="{85CA9E5C-6505-471A-B7C9-0C8998EC44C9}"/>
              </a:ext>
            </a:extLst>
          </p:cNvPr>
          <p:cNvGrpSpPr/>
          <p:nvPr/>
        </p:nvGrpSpPr>
        <p:grpSpPr>
          <a:xfrm>
            <a:off x="3208158" y="2831178"/>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
        <p:nvSpPr>
          <p:cNvPr id="4" name="Oval 3">
            <a:extLst>
              <a:ext uri="{FF2B5EF4-FFF2-40B4-BE49-F238E27FC236}">
                <a16:creationId xmlns:a16="http://schemas.microsoft.com/office/drawing/2014/main" id="{FC3B7D54-E283-4941-A7FC-0D64C41D3CAD}"/>
              </a:ext>
            </a:extLst>
          </p:cNvPr>
          <p:cNvSpPr/>
          <p:nvPr/>
        </p:nvSpPr>
        <p:spPr>
          <a:xfrm>
            <a:off x="3957091" y="3813006"/>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2D74DF5-0C0F-4DC9-98F4-7A9509F3CC3D}"/>
              </a:ext>
            </a:extLst>
          </p:cNvPr>
          <p:cNvSpPr/>
          <p:nvPr/>
        </p:nvSpPr>
        <p:spPr>
          <a:xfrm>
            <a:off x="4605016" y="3813006"/>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4110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5"/>
            <a:ext cx="7892855" cy="545299"/>
            <a:chOff x="3387271" y="2566635"/>
            <a:chExt cx="7892855" cy="817004"/>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6559836" cy="691698"/>
            </a:xfrm>
            <a:prstGeom prst="rect">
              <a:avLst/>
            </a:prstGeom>
            <a:noFill/>
          </p:spPr>
          <p:txBody>
            <a:bodyPr wrap="square" rtlCol="0">
              <a:spAutoFit/>
            </a:bodyPr>
            <a:lstStyle/>
            <a:p>
              <a:r>
                <a:rPr lang="en-US" sz="1200" b="1" dirty="0">
                  <a:solidFill>
                    <a:schemeClr val="bg1"/>
                  </a:solidFill>
                  <a:cs typeface="Arial" panose="020B0604020202020204" pitchFamily="34" charset="0"/>
                </a:rPr>
                <a:t>4. A request for payment to the intermediary, consistent with the written contract, and for services accurately described. </a:t>
              </a:r>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grpSp>
        <p:nvGrpSpPr>
          <p:cNvPr id="6" name="Group 5">
            <a:extLst>
              <a:ext uri="{FF2B5EF4-FFF2-40B4-BE49-F238E27FC236}">
                <a16:creationId xmlns:a16="http://schemas.microsoft.com/office/drawing/2014/main" id="{62E49CB7-895A-45C6-9446-B07F3E876517}"/>
              </a:ext>
            </a:extLst>
          </p:cNvPr>
          <p:cNvGrpSpPr/>
          <p:nvPr/>
        </p:nvGrpSpPr>
        <p:grpSpPr>
          <a:xfrm>
            <a:off x="3208158" y="2831178"/>
            <a:ext cx="2377793" cy="1390009"/>
            <a:chOff x="3208158" y="2831178"/>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3208158" y="2831178"/>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a:extLst>
                <a:ext uri="{FF2B5EF4-FFF2-40B4-BE49-F238E27FC236}">
                  <a16:creationId xmlns:a16="http://schemas.microsoft.com/office/drawing/2014/main" id="{0D6C0541-725E-43B0-90C1-DD35914C0A6D}"/>
                </a:ext>
              </a:extLst>
            </p:cNvPr>
            <p:cNvSpPr/>
            <p:nvPr/>
          </p:nvSpPr>
          <p:spPr>
            <a:xfrm>
              <a:off x="4653430" y="3810149"/>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E2E0E984-4D1D-40E0-8DF6-2133C41BC652}"/>
                </a:ext>
              </a:extLst>
            </p:cNvPr>
            <p:cNvSpPr/>
            <p:nvPr/>
          </p:nvSpPr>
          <p:spPr>
            <a:xfrm>
              <a:off x="3908677" y="3810149"/>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613942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6"/>
            <a:ext cx="7892855" cy="488246"/>
            <a:chOff x="3387271" y="2566635"/>
            <a:chExt cx="7892855" cy="731523"/>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7860198" cy="415019"/>
            </a:xfrm>
            <a:prstGeom prst="rect">
              <a:avLst/>
            </a:prstGeom>
            <a:noFill/>
          </p:spPr>
          <p:txBody>
            <a:bodyPr wrap="square" rtlCol="0">
              <a:spAutoFit/>
            </a:bodyPr>
            <a:lstStyle/>
            <a:p>
              <a:r>
                <a:rPr lang="en-US" sz="1200" b="1" dirty="0">
                  <a:solidFill>
                    <a:schemeClr val="bg1"/>
                  </a:solidFill>
                  <a:cs typeface="Arial" panose="020B0604020202020204" pitchFamily="34" charset="0"/>
                </a:rPr>
                <a:t>5. Contributions made to charitable organizations owned by government officials or their relatives.</a:t>
              </a:r>
            </a:p>
          </p:txBody>
        </p:sp>
      </p:grpSp>
      <p:grpSp>
        <p:nvGrpSpPr>
          <p:cNvPr id="14" name="Group 13">
            <a:extLst>
              <a:ext uri="{FF2B5EF4-FFF2-40B4-BE49-F238E27FC236}">
                <a16:creationId xmlns:a16="http://schemas.microsoft.com/office/drawing/2014/main" id="{0DD0E33B-1646-44AD-924F-1E9030DB599A}"/>
              </a:ext>
            </a:extLst>
          </p:cNvPr>
          <p:cNvGrpSpPr/>
          <p:nvPr/>
        </p:nvGrpSpPr>
        <p:grpSpPr>
          <a:xfrm>
            <a:off x="3208158" y="2831178"/>
            <a:ext cx="2377793" cy="1390009"/>
            <a:chOff x="6356298" y="4215862"/>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6356298" y="4215862"/>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Oval 15">
              <a:extLst>
                <a:ext uri="{FF2B5EF4-FFF2-40B4-BE49-F238E27FC236}">
                  <a16:creationId xmlns:a16="http://schemas.microsoft.com/office/drawing/2014/main" id="{3EAC9A7D-5AE2-45EA-8071-E9C5203D9A34}"/>
                </a:ext>
              </a:extLst>
            </p:cNvPr>
            <p:cNvSpPr/>
            <p:nvPr/>
          </p:nvSpPr>
          <p:spPr>
            <a:xfrm>
              <a:off x="7075119" y="5194833"/>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42C57C-A3E5-4B31-914E-5D79C2DF85A9}"/>
                </a:ext>
              </a:extLst>
            </p:cNvPr>
            <p:cNvSpPr/>
            <p:nvPr/>
          </p:nvSpPr>
          <p:spPr>
            <a:xfrm>
              <a:off x="7804352" y="5194833"/>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Tree>
    <p:extLst>
      <p:ext uri="{BB962C8B-B14F-4D97-AF65-F5344CB8AC3E}">
        <p14:creationId xmlns:p14="http://schemas.microsoft.com/office/powerpoint/2010/main" val="24331521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5"/>
            <a:ext cx="7892855" cy="545299"/>
            <a:chOff x="3387271" y="2566635"/>
            <a:chExt cx="7892855" cy="817004"/>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7860198" cy="691698"/>
            </a:xfrm>
            <a:prstGeom prst="rect">
              <a:avLst/>
            </a:prstGeom>
            <a:noFill/>
          </p:spPr>
          <p:txBody>
            <a:bodyPr wrap="square" rtlCol="0">
              <a:spAutoFit/>
            </a:bodyPr>
            <a:lstStyle/>
            <a:p>
              <a:r>
                <a:rPr lang="en-US" sz="1200" b="1" dirty="0">
                  <a:solidFill>
                    <a:schemeClr val="bg1"/>
                  </a:solidFill>
                  <a:cs typeface="Arial" panose="020B0604020202020204" pitchFamily="34" charset="0"/>
                </a:rPr>
                <a:t>6. An intermediary with an excellent reputation, who is willing to certify compliance with Ecolab’s anti-corruption requirements. </a:t>
              </a:r>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grpSp>
        <p:nvGrpSpPr>
          <p:cNvPr id="6" name="Group 5">
            <a:extLst>
              <a:ext uri="{FF2B5EF4-FFF2-40B4-BE49-F238E27FC236}">
                <a16:creationId xmlns:a16="http://schemas.microsoft.com/office/drawing/2014/main" id="{C2382BBC-C8FD-4AE3-A724-7347CD2799DF}"/>
              </a:ext>
            </a:extLst>
          </p:cNvPr>
          <p:cNvGrpSpPr/>
          <p:nvPr/>
        </p:nvGrpSpPr>
        <p:grpSpPr>
          <a:xfrm>
            <a:off x="3208158" y="2831178"/>
            <a:ext cx="2377793" cy="1390009"/>
            <a:chOff x="3208158" y="2831178"/>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3208158" y="2831178"/>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 name="Oval 3">
              <a:extLst>
                <a:ext uri="{FF2B5EF4-FFF2-40B4-BE49-F238E27FC236}">
                  <a16:creationId xmlns:a16="http://schemas.microsoft.com/office/drawing/2014/main" id="{C80E0A7B-ED6D-418F-A759-7DF1FA18F533}"/>
                </a:ext>
              </a:extLst>
            </p:cNvPr>
            <p:cNvSpPr/>
            <p:nvPr/>
          </p:nvSpPr>
          <p:spPr>
            <a:xfrm>
              <a:off x="4653430" y="3810149"/>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20C412C9-855A-4710-AAAB-0A8597402181}"/>
                </a:ext>
              </a:extLst>
            </p:cNvPr>
            <p:cNvSpPr/>
            <p:nvPr/>
          </p:nvSpPr>
          <p:spPr>
            <a:xfrm>
              <a:off x="3908677" y="3810149"/>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06271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3F624-B228-4EBD-A04C-9B7AC9C95BDA}"/>
              </a:ext>
            </a:extLst>
          </p:cNvPr>
          <p:cNvGrpSpPr/>
          <p:nvPr/>
        </p:nvGrpSpPr>
        <p:grpSpPr>
          <a:xfrm>
            <a:off x="12700" y="988969"/>
            <a:ext cx="9144000" cy="3654468"/>
            <a:chOff x="12700" y="1178364"/>
            <a:chExt cx="9144000" cy="3654468"/>
          </a:xfrm>
        </p:grpSpPr>
        <p:sp>
          <p:nvSpPr>
            <p:cNvPr id="5" name="Rectangle 4">
              <a:extLst>
                <a:ext uri="{FF2B5EF4-FFF2-40B4-BE49-F238E27FC236}">
                  <a16:creationId xmlns:a16="http://schemas.microsoft.com/office/drawing/2014/main" id="{AFA09F02-8938-405E-9515-8C4FB7334A28}"/>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A927BDA-B01C-4B3C-99F9-A264786426DB}"/>
                </a:ext>
              </a:extLst>
            </p:cNvPr>
            <p:cNvSpPr/>
            <p:nvPr/>
          </p:nvSpPr>
          <p:spPr>
            <a:xfrm>
              <a:off x="5423863" y="1292224"/>
              <a:ext cx="3477463" cy="707886"/>
            </a:xfrm>
            <a:prstGeom prst="rect">
              <a:avLst/>
            </a:prstGeom>
          </p:spPr>
          <p:txBody>
            <a:bodyPr wrap="square" anchor="ctr">
              <a:spAutoFit/>
            </a:bodyPr>
            <a:lstStyle/>
            <a:p>
              <a:r>
                <a:rPr lang="en-US" sz="2000" b="1" dirty="0">
                  <a:solidFill>
                    <a:srgbClr val="FF0000"/>
                  </a:solidFill>
                  <a:latin typeface="Arial Black" panose="020B0A04020102020204" pitchFamily="34" charset="0"/>
                </a:rPr>
                <a:t>Anti-Cor</a:t>
              </a:r>
              <a:r>
                <a:rPr lang="en-US" sz="2000" b="1" dirty="0">
                  <a:solidFill>
                    <a:schemeClr val="accent3"/>
                  </a:solidFill>
                  <a:latin typeface="Arial Black" panose="020B0A04020102020204" pitchFamily="34" charset="0"/>
                </a:rPr>
                <a:t>ruption and Bribery Laws</a:t>
              </a:r>
            </a:p>
          </p:txBody>
        </p:sp>
        <p:cxnSp>
          <p:nvCxnSpPr>
            <p:cNvPr id="7" name="Straight Connector 6">
              <a:extLst>
                <a:ext uri="{FF2B5EF4-FFF2-40B4-BE49-F238E27FC236}">
                  <a16:creationId xmlns:a16="http://schemas.microsoft.com/office/drawing/2014/main" id="{DE0E543A-F90A-468D-8B29-818DAF4CDAE9}"/>
                </a:ext>
              </a:extLst>
            </p:cNvPr>
            <p:cNvCxnSpPr>
              <a:cxnSpLocks/>
            </p:cNvCxnSpPr>
            <p:nvPr/>
          </p:nvCxnSpPr>
          <p:spPr>
            <a:xfrm>
              <a:off x="5515425" y="1989262"/>
              <a:ext cx="310269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5B2AD0-5C55-4CB2-83D0-C93C429D985B}"/>
                </a:ext>
              </a:extLst>
            </p:cNvPr>
            <p:cNvSpPr/>
            <p:nvPr/>
          </p:nvSpPr>
          <p:spPr>
            <a:xfrm>
              <a:off x="5515426" y="2089632"/>
              <a:ext cx="3522415" cy="2339102"/>
            </a:xfrm>
            <a:prstGeom prst="rect">
              <a:avLst/>
            </a:prstGeom>
          </p:spPr>
          <p:txBody>
            <a:bodyPr wrap="square">
              <a:spAutoFit/>
            </a:bodyPr>
            <a:lstStyle/>
            <a:p>
              <a:pPr indent="-342900">
                <a:spcBef>
                  <a:spcPts val="1200"/>
                </a:spcBef>
                <a:spcAft>
                  <a:spcPts val="1200"/>
                </a:spcAft>
                <a:tabLst>
                  <a:tab pos="457200" algn="l"/>
                </a:tabLst>
              </a:pPr>
              <a:r>
                <a:rPr lang="en-US" sz="1400" dirty="0"/>
                <a:t>Corrupt practices are unacceptable, and Ecolab takes a zero-tolerance approach to </a:t>
              </a:r>
              <a:r>
                <a:rPr lang="en-US" sz="1400" b="1" i="1" dirty="0">
                  <a:solidFill>
                    <a:schemeClr val="accent3"/>
                  </a:solidFill>
                </a:rPr>
                <a:t>bribery</a:t>
              </a:r>
              <a:r>
                <a:rPr lang="en-US" sz="1400" dirty="0"/>
                <a:t>, </a:t>
              </a:r>
              <a:r>
                <a:rPr lang="en-US" sz="1400" b="1" i="1" dirty="0">
                  <a:solidFill>
                    <a:schemeClr val="accent3"/>
                  </a:solidFill>
                </a:rPr>
                <a:t>corruption</a:t>
              </a:r>
              <a:r>
                <a:rPr lang="en-US" sz="1400" dirty="0"/>
                <a:t> and influence peddling. </a:t>
              </a:r>
            </a:p>
            <a:p>
              <a:pPr indent="-342900">
                <a:spcBef>
                  <a:spcPts val="1200"/>
                </a:spcBef>
                <a:spcAft>
                  <a:spcPts val="1200"/>
                </a:spcAft>
                <a:tabLst>
                  <a:tab pos="457200" algn="l"/>
                </a:tabLst>
              </a:pPr>
              <a:r>
                <a:rPr lang="en-US" sz="1400" dirty="0"/>
                <a:t>Ecolab will not engage in, or otherwise tolerate, any form of </a:t>
              </a:r>
              <a:r>
                <a:rPr lang="en-US" sz="1400" b="1" i="1" dirty="0">
                  <a:solidFill>
                    <a:schemeClr val="accent3"/>
                  </a:solidFill>
                </a:rPr>
                <a:t>bribery</a:t>
              </a:r>
              <a:r>
                <a:rPr lang="en-US" sz="1400" dirty="0"/>
                <a:t> or </a:t>
              </a:r>
              <a:r>
                <a:rPr lang="en-US" sz="1400" b="1" i="1" dirty="0">
                  <a:solidFill>
                    <a:schemeClr val="accent3"/>
                  </a:solidFill>
                </a:rPr>
                <a:t>corruption</a:t>
              </a:r>
              <a:r>
                <a:rPr lang="en-US" sz="1400" dirty="0"/>
                <a:t> through its business dealings with governmental or commercial entities or individuals.</a:t>
              </a:r>
            </a:p>
          </p:txBody>
        </p:sp>
      </p:grpSp>
      <p:pic>
        <p:nvPicPr>
          <p:cNvPr id="5124" name="Picture 4">
            <a:extLst>
              <a:ext uri="{FF2B5EF4-FFF2-40B4-BE49-F238E27FC236}">
                <a16:creationId xmlns:a16="http://schemas.microsoft.com/office/drawing/2014/main" id="{1F63AAFA-971D-4357-8AF0-5540A09C07E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2009" r="2009"/>
          <a:stretch/>
        </p:blipFill>
        <p:spPr bwMode="auto">
          <a:xfrm>
            <a:off x="0" y="988970"/>
            <a:ext cx="5260051" cy="365446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14BC19-7813-4D27-9576-4057F279DC6D}"/>
              </a:ext>
            </a:extLst>
          </p:cNvPr>
          <p:cNvSpPr>
            <a:spLocks noGrp="1"/>
          </p:cNvSpPr>
          <p:nvPr>
            <p:ph type="title"/>
          </p:nvPr>
        </p:nvSpPr>
        <p:spPr/>
        <p:txBody>
          <a:bodyPr/>
          <a:lstStyle/>
          <a:p>
            <a:r>
              <a:rPr lang="en-US" dirty="0"/>
              <a:t>Understanding Anti-Corruption and Bribery Laws</a:t>
            </a:r>
          </a:p>
        </p:txBody>
      </p:sp>
      <p:sp>
        <p:nvSpPr>
          <p:cNvPr id="11" name="Text Placeholder 13">
            <a:extLst>
              <a:ext uri="{FF2B5EF4-FFF2-40B4-BE49-F238E27FC236}">
                <a16:creationId xmlns:a16="http://schemas.microsoft.com/office/drawing/2014/main" id="{6CD9A80B-B758-44D3-9D3C-5897AB55CF88}"/>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2" name="Group 11">
            <a:extLst>
              <a:ext uri="{FF2B5EF4-FFF2-40B4-BE49-F238E27FC236}">
                <a16:creationId xmlns:a16="http://schemas.microsoft.com/office/drawing/2014/main" id="{772C526E-92F1-4364-AE83-2AB9A21A7B6D}"/>
              </a:ext>
            </a:extLst>
          </p:cNvPr>
          <p:cNvGrpSpPr/>
          <p:nvPr/>
        </p:nvGrpSpPr>
        <p:grpSpPr>
          <a:xfrm>
            <a:off x="8763521" y="4757297"/>
            <a:ext cx="304278" cy="289038"/>
            <a:chOff x="12714421" y="4735212"/>
            <a:chExt cx="468914" cy="445428"/>
          </a:xfrm>
          <a:solidFill>
            <a:schemeClr val="accent3"/>
          </a:solidFill>
        </p:grpSpPr>
        <p:sp>
          <p:nvSpPr>
            <p:cNvPr id="13" name="Oval 12">
              <a:extLst>
                <a:ext uri="{FF2B5EF4-FFF2-40B4-BE49-F238E27FC236}">
                  <a16:creationId xmlns:a16="http://schemas.microsoft.com/office/drawing/2014/main" id="{42DA430A-B9D9-43CD-9427-2AA651FFB61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Graphic 13" descr="Carrot Up">
              <a:extLst>
                <a:ext uri="{FF2B5EF4-FFF2-40B4-BE49-F238E27FC236}">
                  <a16:creationId xmlns:a16="http://schemas.microsoft.com/office/drawing/2014/main" id="{C8AF03A3-AE27-4218-ABA3-F5CD7198F2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2737907" y="4735212"/>
              <a:ext cx="445428" cy="445428"/>
            </a:xfrm>
            <a:prstGeom prst="rect">
              <a:avLst/>
            </a:prstGeom>
          </p:spPr>
        </p:pic>
      </p:grpSp>
      <p:grpSp>
        <p:nvGrpSpPr>
          <p:cNvPr id="15" name="Group 14">
            <a:extLst>
              <a:ext uri="{FF2B5EF4-FFF2-40B4-BE49-F238E27FC236}">
                <a16:creationId xmlns:a16="http://schemas.microsoft.com/office/drawing/2014/main" id="{16967E4F-2DE3-4596-9071-D1DAE3D836B7}"/>
              </a:ext>
            </a:extLst>
          </p:cNvPr>
          <p:cNvGrpSpPr/>
          <p:nvPr/>
        </p:nvGrpSpPr>
        <p:grpSpPr>
          <a:xfrm>
            <a:off x="8305787" y="4757297"/>
            <a:ext cx="297603" cy="289038"/>
            <a:chOff x="12678540" y="4735212"/>
            <a:chExt cx="458628" cy="445428"/>
          </a:xfrm>
          <a:solidFill>
            <a:schemeClr val="accent3"/>
          </a:solidFill>
        </p:grpSpPr>
        <p:sp>
          <p:nvSpPr>
            <p:cNvPr id="17" name="Oval 16">
              <a:extLst>
                <a:ext uri="{FF2B5EF4-FFF2-40B4-BE49-F238E27FC236}">
                  <a16:creationId xmlns:a16="http://schemas.microsoft.com/office/drawing/2014/main" id="{42B06A82-2388-4F72-84A3-68243C4B2033}"/>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Graphic 17" descr="Carrot Up">
              <a:extLst>
                <a:ext uri="{FF2B5EF4-FFF2-40B4-BE49-F238E27FC236}">
                  <a16:creationId xmlns:a16="http://schemas.microsoft.com/office/drawing/2014/main" id="{D03D2E0A-F301-46C9-B524-BAC2F6F903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12678540" y="4735212"/>
              <a:ext cx="445428" cy="445428"/>
            </a:xfrm>
            <a:prstGeom prst="rect">
              <a:avLst/>
            </a:prstGeom>
          </p:spPr>
        </p:pic>
      </p:grpSp>
    </p:spTree>
    <p:extLst>
      <p:ext uri="{BB962C8B-B14F-4D97-AF65-F5344CB8AC3E}">
        <p14:creationId xmlns:p14="http://schemas.microsoft.com/office/powerpoint/2010/main" val="23145917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51275-9039-42FF-83CD-90E2B6B3E5A1}"/>
              </a:ext>
            </a:extLst>
          </p:cNvPr>
          <p:cNvSpPr>
            <a:spLocks noGrp="1"/>
          </p:cNvSpPr>
          <p:nvPr>
            <p:ph type="title"/>
          </p:nvPr>
        </p:nvSpPr>
        <p:spPr/>
        <p:txBody>
          <a:bodyPr/>
          <a:lstStyle/>
          <a:p>
            <a:r>
              <a:rPr lang="en-US" dirty="0"/>
              <a:t>Check Your Knowledge</a:t>
            </a:r>
          </a:p>
        </p:txBody>
      </p:sp>
      <p:sp>
        <p:nvSpPr>
          <p:cNvPr id="3" name="Content Placeholder 2">
            <a:extLst>
              <a:ext uri="{FF2B5EF4-FFF2-40B4-BE49-F238E27FC236}">
                <a16:creationId xmlns:a16="http://schemas.microsoft.com/office/drawing/2014/main" id="{CB1C91C8-FE19-4694-9705-2C254486D3C7}"/>
              </a:ext>
            </a:extLst>
          </p:cNvPr>
          <p:cNvSpPr>
            <a:spLocks noGrp="1"/>
          </p:cNvSpPr>
          <p:nvPr>
            <p:ph sz="quarter" idx="12"/>
          </p:nvPr>
        </p:nvSpPr>
        <p:spPr>
          <a:xfrm>
            <a:off x="91440" y="784322"/>
            <a:ext cx="8961120" cy="963515"/>
          </a:xfrm>
        </p:spPr>
        <p:txBody>
          <a:bodyPr>
            <a:noAutofit/>
          </a:bodyPr>
          <a:lstStyle/>
          <a:p>
            <a:r>
              <a:rPr lang="en-US" dirty="0">
                <a:solidFill>
                  <a:schemeClr val="tx1"/>
                </a:solidFill>
              </a:rPr>
              <a:t>Given below are 7 transactions. Your task is to identify if they carry a high risk of corruption by clicking the appropriate flag. The red flag being high risk and the green flag being lower risk. </a:t>
            </a:r>
          </a:p>
          <a:p>
            <a:endParaRPr lang="en-US" dirty="0">
              <a:solidFill>
                <a:schemeClr val="tx1"/>
              </a:solidFill>
            </a:endParaRPr>
          </a:p>
          <a:p>
            <a:r>
              <a:rPr lang="en-US" i="1" dirty="0">
                <a:solidFill>
                  <a:schemeClr val="accent3"/>
                </a:solidFill>
              </a:rPr>
              <a:t>Select the correct flag and click CHECK.</a:t>
            </a:r>
          </a:p>
        </p:txBody>
      </p:sp>
      <p:sp>
        <p:nvSpPr>
          <p:cNvPr id="7" name="Rounded Rectangle 17">
            <a:extLst>
              <a:ext uri="{FF2B5EF4-FFF2-40B4-BE49-F238E27FC236}">
                <a16:creationId xmlns:a16="http://schemas.microsoft.com/office/drawing/2014/main" id="{5A36289C-9948-4470-B4BD-A6D1D5F5D296}"/>
              </a:ext>
            </a:extLst>
          </p:cNvPr>
          <p:cNvSpPr/>
          <p:nvPr/>
        </p:nvSpPr>
        <p:spPr>
          <a:xfrm>
            <a:off x="533400" y="1819677"/>
            <a:ext cx="7955280" cy="3028179"/>
          </a:xfrm>
          <a:prstGeom prst="roundRect">
            <a:avLst>
              <a:gd name="adj" fmla="val 81"/>
            </a:avLst>
          </a:prstGeom>
          <a:solidFill>
            <a:schemeClr val="bg1"/>
          </a:solidFill>
          <a:ln w="1270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A03BDC16-851E-4E6A-BDB9-1F3EAEDD5EB9}"/>
              </a:ext>
            </a:extLst>
          </p:cNvPr>
          <p:cNvGrpSpPr/>
          <p:nvPr/>
        </p:nvGrpSpPr>
        <p:grpSpPr>
          <a:xfrm>
            <a:off x="567907" y="1854186"/>
            <a:ext cx="7892855" cy="488246"/>
            <a:chOff x="3387271" y="2566635"/>
            <a:chExt cx="7892855" cy="731523"/>
          </a:xfrm>
        </p:grpSpPr>
        <p:sp>
          <p:nvSpPr>
            <p:cNvPr id="9" name="Rectangle 9">
              <a:extLst>
                <a:ext uri="{FF2B5EF4-FFF2-40B4-BE49-F238E27FC236}">
                  <a16:creationId xmlns:a16="http://schemas.microsoft.com/office/drawing/2014/main" id="{BDD46D82-5C8B-438B-9B12-E1390908465D}"/>
                </a:ext>
              </a:extLst>
            </p:cNvPr>
            <p:cNvSpPr/>
            <p:nvPr/>
          </p:nvSpPr>
          <p:spPr>
            <a:xfrm rot="10800000" flipH="1" flipV="1">
              <a:off x="4260477" y="2566635"/>
              <a:ext cx="7019649"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a:solidFill>
                  <a:sysClr val="windowText" lastClr="000000"/>
                </a:solidFill>
              </a:endParaRPr>
            </a:p>
          </p:txBody>
        </p:sp>
        <p:sp>
          <p:nvSpPr>
            <p:cNvPr id="10" name="Rectangle 9">
              <a:extLst>
                <a:ext uri="{FF2B5EF4-FFF2-40B4-BE49-F238E27FC236}">
                  <a16:creationId xmlns:a16="http://schemas.microsoft.com/office/drawing/2014/main" id="{7E75C2DB-8B32-4BD9-86AB-AB5EA29FC3C0}"/>
                </a:ext>
              </a:extLst>
            </p:cNvPr>
            <p:cNvSpPr/>
            <p:nvPr/>
          </p:nvSpPr>
          <p:spPr>
            <a:xfrm rot="10800000" flipH="1" flipV="1">
              <a:off x="3387271" y="2566637"/>
              <a:ext cx="873206" cy="731521"/>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A059C1-93AC-4CC0-AD12-C0E14C2E3074}"/>
                </a:ext>
              </a:extLst>
            </p:cNvPr>
            <p:cNvSpPr txBox="1"/>
            <p:nvPr/>
          </p:nvSpPr>
          <p:spPr>
            <a:xfrm>
              <a:off x="3419928" y="2691941"/>
              <a:ext cx="7860198" cy="415019"/>
            </a:xfrm>
            <a:prstGeom prst="rect">
              <a:avLst/>
            </a:prstGeom>
            <a:noFill/>
          </p:spPr>
          <p:txBody>
            <a:bodyPr wrap="square" rtlCol="0">
              <a:spAutoFit/>
            </a:bodyPr>
            <a:lstStyle/>
            <a:p>
              <a:r>
                <a:rPr lang="en-US" sz="1200" b="1" dirty="0">
                  <a:solidFill>
                    <a:schemeClr val="bg1"/>
                  </a:solidFill>
                  <a:cs typeface="Arial" panose="020B0604020202020204" pitchFamily="34" charset="0"/>
                </a:rPr>
                <a:t>7. A history of corruption in the country or company.</a:t>
              </a:r>
            </a:p>
          </p:txBody>
        </p:sp>
      </p:grpSp>
      <p:grpSp>
        <p:nvGrpSpPr>
          <p:cNvPr id="14" name="Group 13">
            <a:extLst>
              <a:ext uri="{FF2B5EF4-FFF2-40B4-BE49-F238E27FC236}">
                <a16:creationId xmlns:a16="http://schemas.microsoft.com/office/drawing/2014/main" id="{0DD0E33B-1646-44AD-924F-1E9030DB599A}"/>
              </a:ext>
            </a:extLst>
          </p:cNvPr>
          <p:cNvGrpSpPr/>
          <p:nvPr/>
        </p:nvGrpSpPr>
        <p:grpSpPr>
          <a:xfrm>
            <a:off x="3208158" y="2831178"/>
            <a:ext cx="2377793" cy="1390009"/>
            <a:chOff x="6356298" y="4215862"/>
            <a:chExt cx="2377793" cy="1390009"/>
          </a:xfrm>
        </p:grpSpPr>
        <p:grpSp>
          <p:nvGrpSpPr>
            <p:cNvPr id="15" name="Group 14">
              <a:extLst>
                <a:ext uri="{FF2B5EF4-FFF2-40B4-BE49-F238E27FC236}">
                  <a16:creationId xmlns:a16="http://schemas.microsoft.com/office/drawing/2014/main" id="{85CA9E5C-6505-471A-B7C9-0C8998EC44C9}"/>
                </a:ext>
              </a:extLst>
            </p:cNvPr>
            <p:cNvGrpSpPr/>
            <p:nvPr/>
          </p:nvGrpSpPr>
          <p:grpSpPr>
            <a:xfrm>
              <a:off x="6356298" y="4215862"/>
              <a:ext cx="2377793" cy="1390009"/>
              <a:chOff x="3317882" y="3640092"/>
              <a:chExt cx="1738419" cy="941345"/>
            </a:xfrm>
          </p:grpSpPr>
          <p:pic>
            <p:nvPicPr>
              <p:cNvPr id="19" name="Picture 2">
                <a:extLst>
                  <a:ext uri="{FF2B5EF4-FFF2-40B4-BE49-F238E27FC236}">
                    <a16:creationId xmlns:a16="http://schemas.microsoft.com/office/drawing/2014/main" id="{35F077D7-B9E6-42A6-A06F-CEB14BF11E4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50011">
                <a:off x="4233341" y="3650900"/>
                <a:ext cx="822960" cy="9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a:extLst>
                  <a:ext uri="{FF2B5EF4-FFF2-40B4-BE49-F238E27FC236}">
                    <a16:creationId xmlns:a16="http://schemas.microsoft.com/office/drawing/2014/main" id="{8155EDF5-C4CF-4302-B51E-46A0F9929856}"/>
                  </a:ext>
                </a:extLst>
              </p:cNvPr>
              <p:cNvPicPr>
                <a:picLocks noChangeAspect="1" noChangeArrowheads="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20445586" flipH="1">
                <a:off x="3317882" y="3640092"/>
                <a:ext cx="822960" cy="87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Oval 15">
              <a:extLst>
                <a:ext uri="{FF2B5EF4-FFF2-40B4-BE49-F238E27FC236}">
                  <a16:creationId xmlns:a16="http://schemas.microsoft.com/office/drawing/2014/main" id="{3EAC9A7D-5AE2-45EA-8071-E9C5203D9A34}"/>
                </a:ext>
              </a:extLst>
            </p:cNvPr>
            <p:cNvSpPr/>
            <p:nvPr/>
          </p:nvSpPr>
          <p:spPr>
            <a:xfrm>
              <a:off x="7075119" y="5194833"/>
              <a:ext cx="192644" cy="192644"/>
            </a:xfrm>
            <a:prstGeom prst="ellipse">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path path="circle">
                <a:fillToRect l="50000" t="50000" r="50000" b="50000"/>
              </a:path>
              <a:tileRect/>
            </a:gra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A42C57C-A3E5-4B31-914E-5D79C2DF85A9}"/>
                </a:ext>
              </a:extLst>
            </p:cNvPr>
            <p:cNvSpPr/>
            <p:nvPr/>
          </p:nvSpPr>
          <p:spPr>
            <a:xfrm>
              <a:off x="7804352" y="5194833"/>
              <a:ext cx="192644" cy="192644"/>
            </a:xfrm>
            <a:prstGeom prst="ellipse">
              <a:avLst/>
            </a:prstGeom>
            <a:solidFill>
              <a:schemeClr val="bg1">
                <a:lumMod val="85000"/>
              </a:schemeClr>
            </a:solidFill>
            <a:ln>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344965D7-CA0F-4940-BBE6-975DA145E259}"/>
              </a:ext>
            </a:extLst>
          </p:cNvPr>
          <p:cNvSpPr/>
          <p:nvPr/>
        </p:nvSpPr>
        <p:spPr>
          <a:xfrm>
            <a:off x="7566442" y="4538452"/>
            <a:ext cx="916093" cy="29932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CHECK</a:t>
            </a:r>
          </a:p>
        </p:txBody>
      </p:sp>
    </p:spTree>
    <p:extLst>
      <p:ext uri="{BB962C8B-B14F-4D97-AF65-F5344CB8AC3E}">
        <p14:creationId xmlns:p14="http://schemas.microsoft.com/office/powerpoint/2010/main" val="3579371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E5B35A-4A5C-455A-ACDF-B6CC252633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rgbClr val="51BCEC"/>
                </a:solidFill>
              </a:rPr>
              <a:t>Click the highlighted section to begin.</a:t>
            </a:r>
          </a:p>
        </p:txBody>
      </p:sp>
      <p:sp>
        <p:nvSpPr>
          <p:cNvPr id="45" name="Rectangle 44">
            <a:extLst>
              <a:ext uri="{FF2B5EF4-FFF2-40B4-BE49-F238E27FC236}">
                <a16:creationId xmlns:a16="http://schemas.microsoft.com/office/drawing/2014/main" id="{114CDBC5-684F-4B42-B2BB-85EBAE228EBF}"/>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6D2A963C-B9F8-41BE-9142-DF8458B8B989}"/>
              </a:ext>
            </a:extLst>
          </p:cNvPr>
          <p:cNvGrpSpPr/>
          <p:nvPr/>
        </p:nvGrpSpPr>
        <p:grpSpPr>
          <a:xfrm>
            <a:off x="99821" y="3133343"/>
            <a:ext cx="1576579" cy="1197844"/>
            <a:chOff x="0" y="3133343"/>
            <a:chExt cx="1576579" cy="1197844"/>
          </a:xfrm>
        </p:grpSpPr>
        <p:sp>
          <p:nvSpPr>
            <p:cNvPr id="50" name="Rectangle 49">
              <a:extLst>
                <a:ext uri="{FF2B5EF4-FFF2-40B4-BE49-F238E27FC236}">
                  <a16:creationId xmlns:a16="http://schemas.microsoft.com/office/drawing/2014/main" id="{C92BF4AC-87DD-413E-948E-B041884BEFB5}"/>
                </a:ext>
              </a:extLst>
            </p:cNvPr>
            <p:cNvSpPr/>
            <p:nvPr/>
          </p:nvSpPr>
          <p:spPr>
            <a:xfrm>
              <a:off x="0" y="3807967"/>
              <a:ext cx="1576579" cy="523220"/>
            </a:xfrm>
            <a:prstGeom prst="rect">
              <a:avLst/>
            </a:prstGeom>
          </p:spPr>
          <p:txBody>
            <a:bodyPr wrap="square">
              <a:spAutoFit/>
            </a:bodyPr>
            <a:lstStyle/>
            <a:p>
              <a:pPr algn="ctr"/>
              <a:r>
                <a:rPr lang="en-US" sz="1400" dirty="0">
                  <a:solidFill>
                    <a:schemeClr val="bg1"/>
                  </a:solidFill>
                </a:rPr>
                <a:t>Anti-Corruption and Bribery Laws</a:t>
              </a:r>
            </a:p>
          </p:txBody>
        </p:sp>
        <p:sp>
          <p:nvSpPr>
            <p:cNvPr id="51" name="Freeform: Shape 31">
              <a:extLst>
                <a:ext uri="{FF2B5EF4-FFF2-40B4-BE49-F238E27FC236}">
                  <a16:creationId xmlns:a16="http://schemas.microsoft.com/office/drawing/2014/main" id="{B3E0FA76-3F5A-48AD-8601-9DDCA3BB68F2}"/>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53" name="Graphic 52" descr="Gavel">
              <a:extLst>
                <a:ext uri="{FF2B5EF4-FFF2-40B4-BE49-F238E27FC236}">
                  <a16:creationId xmlns:a16="http://schemas.microsoft.com/office/drawing/2014/main" id="{13A82C14-DCF5-4FAF-ABB7-607B937D0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23" y="3252158"/>
              <a:ext cx="506933" cy="506933"/>
            </a:xfrm>
            <a:prstGeom prst="rect">
              <a:avLst/>
            </a:prstGeom>
          </p:spPr>
        </p:pic>
      </p:grpSp>
      <p:grpSp>
        <p:nvGrpSpPr>
          <p:cNvPr id="56" name="Group 55">
            <a:extLst>
              <a:ext uri="{FF2B5EF4-FFF2-40B4-BE49-F238E27FC236}">
                <a16:creationId xmlns:a16="http://schemas.microsoft.com/office/drawing/2014/main" id="{3F6A338E-D6F7-4878-829D-13FEC81CDE24}"/>
              </a:ext>
            </a:extLst>
          </p:cNvPr>
          <p:cNvGrpSpPr/>
          <p:nvPr/>
        </p:nvGrpSpPr>
        <p:grpSpPr>
          <a:xfrm>
            <a:off x="1925666" y="3120902"/>
            <a:ext cx="1833655" cy="1293935"/>
            <a:chOff x="2471901" y="3120902"/>
            <a:chExt cx="1833655" cy="1293935"/>
          </a:xfrm>
        </p:grpSpPr>
        <p:sp>
          <p:nvSpPr>
            <p:cNvPr id="58" name="Rectangle 57">
              <a:extLst>
                <a:ext uri="{FF2B5EF4-FFF2-40B4-BE49-F238E27FC236}">
                  <a16:creationId xmlns:a16="http://schemas.microsoft.com/office/drawing/2014/main" id="{37ED1FB3-2A59-4ED7-ADDA-0638B458CD68}"/>
                </a:ext>
              </a:extLst>
            </p:cNvPr>
            <p:cNvSpPr/>
            <p:nvPr/>
          </p:nvSpPr>
          <p:spPr>
            <a:xfrm>
              <a:off x="2471901" y="3891617"/>
              <a:ext cx="1833655" cy="523220"/>
            </a:xfrm>
            <a:prstGeom prst="rect">
              <a:avLst/>
            </a:prstGeom>
          </p:spPr>
          <p:txBody>
            <a:bodyPr wrap="square">
              <a:spAutoFit/>
            </a:bodyPr>
            <a:lstStyle/>
            <a:p>
              <a:pPr algn="ctr"/>
              <a:r>
                <a:rPr lang="en-IN" sz="1400" dirty="0">
                  <a:solidFill>
                    <a:schemeClr val="bg1"/>
                  </a:solidFill>
                </a:rPr>
                <a:t>Anti-Corruption Policy </a:t>
              </a:r>
            </a:p>
          </p:txBody>
        </p:sp>
        <p:grpSp>
          <p:nvGrpSpPr>
            <p:cNvPr id="61" name="Group 60">
              <a:extLst>
                <a:ext uri="{FF2B5EF4-FFF2-40B4-BE49-F238E27FC236}">
                  <a16:creationId xmlns:a16="http://schemas.microsoft.com/office/drawing/2014/main" id="{9DB640EE-A74A-4FDA-8866-CB207D008269}"/>
                </a:ext>
              </a:extLst>
            </p:cNvPr>
            <p:cNvGrpSpPr/>
            <p:nvPr/>
          </p:nvGrpSpPr>
          <p:grpSpPr>
            <a:xfrm>
              <a:off x="3016447" y="3120902"/>
              <a:ext cx="744562" cy="746706"/>
              <a:chOff x="3016447" y="3120902"/>
              <a:chExt cx="744562" cy="746706"/>
            </a:xfrm>
          </p:grpSpPr>
          <p:sp>
            <p:nvSpPr>
              <p:cNvPr id="63" name="Freeform: Shape 30">
                <a:extLst>
                  <a:ext uri="{FF2B5EF4-FFF2-40B4-BE49-F238E27FC236}">
                    <a16:creationId xmlns:a16="http://schemas.microsoft.com/office/drawing/2014/main" id="{5C9D9F1B-516F-480E-9735-77C190328168}"/>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4" name="Picture 2">
                <a:extLst>
                  <a:ext uri="{FF2B5EF4-FFF2-40B4-BE49-F238E27FC236}">
                    <a16:creationId xmlns:a16="http://schemas.microsoft.com/office/drawing/2014/main" id="{6EE69678-EDDF-4313-8D2A-33EF92DA3044}"/>
                  </a:ext>
                </a:extLst>
              </p:cNvPr>
              <p:cNvPicPr>
                <a:picLocks noChangeAspect="1" noChangeArrowheads="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0" name="Group 29">
            <a:extLst>
              <a:ext uri="{FF2B5EF4-FFF2-40B4-BE49-F238E27FC236}">
                <a16:creationId xmlns:a16="http://schemas.microsoft.com/office/drawing/2014/main" id="{CA9445DF-03DF-4581-B5EC-E4E5816B1C0C}"/>
              </a:ext>
            </a:extLst>
          </p:cNvPr>
          <p:cNvGrpSpPr/>
          <p:nvPr/>
        </p:nvGrpSpPr>
        <p:grpSpPr>
          <a:xfrm>
            <a:off x="7871529" y="3078714"/>
            <a:ext cx="1170871" cy="1186700"/>
            <a:chOff x="7956197" y="3078714"/>
            <a:chExt cx="1170871" cy="1186700"/>
          </a:xfrm>
        </p:grpSpPr>
        <p:sp>
          <p:nvSpPr>
            <p:cNvPr id="31" name="Rectangle 30">
              <a:extLst>
                <a:ext uri="{FF2B5EF4-FFF2-40B4-BE49-F238E27FC236}">
                  <a16:creationId xmlns:a16="http://schemas.microsoft.com/office/drawing/2014/main" id="{DCE1A8C3-92B9-415A-8373-A1AAEAF4D3B0}"/>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32" name="Group 31">
              <a:extLst>
                <a:ext uri="{FF2B5EF4-FFF2-40B4-BE49-F238E27FC236}">
                  <a16:creationId xmlns:a16="http://schemas.microsoft.com/office/drawing/2014/main" id="{7D3B4580-6BA2-4406-883F-F854693F688F}"/>
                </a:ext>
              </a:extLst>
            </p:cNvPr>
            <p:cNvGrpSpPr/>
            <p:nvPr/>
          </p:nvGrpSpPr>
          <p:grpSpPr>
            <a:xfrm>
              <a:off x="8191006" y="3083960"/>
              <a:ext cx="744562" cy="744562"/>
              <a:chOff x="8190854" y="3081869"/>
              <a:chExt cx="744562" cy="744562"/>
            </a:xfrm>
          </p:grpSpPr>
          <p:sp>
            <p:nvSpPr>
              <p:cNvPr id="36" name="Freeform: Shape 35">
                <a:extLst>
                  <a:ext uri="{FF2B5EF4-FFF2-40B4-BE49-F238E27FC236}">
                    <a16:creationId xmlns:a16="http://schemas.microsoft.com/office/drawing/2014/main" id="{6CE02259-829D-42C9-865B-B882562A9249}"/>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37" name="Graphic 36" descr="Checklist">
                <a:extLst>
                  <a:ext uri="{FF2B5EF4-FFF2-40B4-BE49-F238E27FC236}">
                    <a16:creationId xmlns:a16="http://schemas.microsoft.com/office/drawing/2014/main" id="{25F9EAA0-DAC4-4724-B7D7-85FD19F03B6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57248" y="3148263"/>
                <a:ext cx="611774" cy="611774"/>
              </a:xfrm>
              <a:prstGeom prst="rect">
                <a:avLst/>
              </a:prstGeom>
            </p:spPr>
          </p:pic>
        </p:grpSp>
        <p:grpSp>
          <p:nvGrpSpPr>
            <p:cNvPr id="33" name="Group 32">
              <a:extLst>
                <a:ext uri="{FF2B5EF4-FFF2-40B4-BE49-F238E27FC236}">
                  <a16:creationId xmlns:a16="http://schemas.microsoft.com/office/drawing/2014/main" id="{78BBD9A9-FEDC-45A5-95F7-3721CF9D17C6}"/>
                </a:ext>
              </a:extLst>
            </p:cNvPr>
            <p:cNvGrpSpPr/>
            <p:nvPr/>
          </p:nvGrpSpPr>
          <p:grpSpPr>
            <a:xfrm>
              <a:off x="8190795" y="3078714"/>
              <a:ext cx="731520" cy="749808"/>
              <a:chOff x="9475746" y="2896712"/>
              <a:chExt cx="731520" cy="749808"/>
            </a:xfrm>
          </p:grpSpPr>
          <p:sp>
            <p:nvSpPr>
              <p:cNvPr id="34" name="Oval 33">
                <a:extLst>
                  <a:ext uri="{FF2B5EF4-FFF2-40B4-BE49-F238E27FC236}">
                    <a16:creationId xmlns:a16="http://schemas.microsoft.com/office/drawing/2014/main" id="{37A970EC-7E21-406D-A298-FD5A91719CDF}"/>
                  </a:ext>
                </a:extLst>
              </p:cNvPr>
              <p:cNvSpPr/>
              <p:nvPr/>
            </p:nvSpPr>
            <p:spPr>
              <a:xfrm>
                <a:off x="9475746" y="2896712"/>
                <a:ext cx="731520" cy="749808"/>
              </a:xfrm>
              <a:prstGeom prst="ellipse">
                <a:avLst/>
              </a:prstGeom>
              <a:solidFill>
                <a:schemeClr val="bg1">
                  <a:alpha val="64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Graphic 34" descr="Lock">
                <a:extLst>
                  <a:ext uri="{FF2B5EF4-FFF2-40B4-BE49-F238E27FC236}">
                    <a16:creationId xmlns:a16="http://schemas.microsoft.com/office/drawing/2014/main" id="{5B028391-1A06-431A-A3EA-858FAD1B200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611840" y="2998896"/>
                <a:ext cx="503486" cy="503486"/>
              </a:xfrm>
              <a:prstGeom prst="rect">
                <a:avLst/>
              </a:prstGeom>
            </p:spPr>
          </p:pic>
        </p:grpSp>
      </p:grpSp>
      <p:grpSp>
        <p:nvGrpSpPr>
          <p:cNvPr id="38" name="Group 37">
            <a:extLst>
              <a:ext uri="{FF2B5EF4-FFF2-40B4-BE49-F238E27FC236}">
                <a16:creationId xmlns:a16="http://schemas.microsoft.com/office/drawing/2014/main" id="{37FF0FAA-B536-4C25-B6EB-021BD4C690B3}"/>
              </a:ext>
            </a:extLst>
          </p:cNvPr>
          <p:cNvGrpSpPr/>
          <p:nvPr/>
        </p:nvGrpSpPr>
        <p:grpSpPr>
          <a:xfrm>
            <a:off x="4027636" y="3256920"/>
            <a:ext cx="1733463" cy="1044666"/>
            <a:chOff x="7093927" y="3154728"/>
            <a:chExt cx="1733463" cy="1044666"/>
          </a:xfrm>
        </p:grpSpPr>
        <p:sp>
          <p:nvSpPr>
            <p:cNvPr id="39" name="Rectangle 38">
              <a:extLst>
                <a:ext uri="{FF2B5EF4-FFF2-40B4-BE49-F238E27FC236}">
                  <a16:creationId xmlns:a16="http://schemas.microsoft.com/office/drawing/2014/main" id="{AC947B34-66F5-4397-9ED7-ACAD4C44E57A}"/>
                </a:ext>
              </a:extLst>
            </p:cNvPr>
            <p:cNvSpPr/>
            <p:nvPr/>
          </p:nvSpPr>
          <p:spPr>
            <a:xfrm>
              <a:off x="7093927" y="3891617"/>
              <a:ext cx="1733463" cy="307777"/>
            </a:xfrm>
            <a:prstGeom prst="rect">
              <a:avLst/>
            </a:prstGeom>
          </p:spPr>
          <p:txBody>
            <a:bodyPr wrap="square">
              <a:spAutoFit/>
            </a:bodyPr>
            <a:lstStyle/>
            <a:p>
              <a:pPr algn="ctr"/>
              <a:r>
                <a:rPr lang="en-IN" sz="1400" dirty="0">
                  <a:solidFill>
                    <a:schemeClr val="bg1"/>
                  </a:solidFill>
                </a:rPr>
                <a:t>Third-Party Details</a:t>
              </a:r>
              <a:endParaRPr lang="en-US" sz="1400" dirty="0">
                <a:solidFill>
                  <a:schemeClr val="bg1"/>
                </a:solidFill>
              </a:endParaRPr>
            </a:p>
          </p:txBody>
        </p:sp>
        <p:grpSp>
          <p:nvGrpSpPr>
            <p:cNvPr id="40" name="Group 39">
              <a:extLst>
                <a:ext uri="{FF2B5EF4-FFF2-40B4-BE49-F238E27FC236}">
                  <a16:creationId xmlns:a16="http://schemas.microsoft.com/office/drawing/2014/main" id="{5B0C4137-81E5-4011-A802-6E014733FB4E}"/>
                </a:ext>
              </a:extLst>
            </p:cNvPr>
            <p:cNvGrpSpPr/>
            <p:nvPr/>
          </p:nvGrpSpPr>
          <p:grpSpPr>
            <a:xfrm>
              <a:off x="7586952" y="3154728"/>
              <a:ext cx="747413" cy="747412"/>
              <a:chOff x="7845909" y="3154728"/>
              <a:chExt cx="747413" cy="747412"/>
            </a:xfrm>
          </p:grpSpPr>
          <p:sp>
            <p:nvSpPr>
              <p:cNvPr id="41" name="Freeform: Shape 29">
                <a:extLst>
                  <a:ext uri="{FF2B5EF4-FFF2-40B4-BE49-F238E27FC236}">
                    <a16:creationId xmlns:a16="http://schemas.microsoft.com/office/drawing/2014/main" id="{27CB08C4-1092-468B-95DB-8800A9B7AC76}"/>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42" name="Graphic 41" descr="Boardroom">
                <a:extLst>
                  <a:ext uri="{FF2B5EF4-FFF2-40B4-BE49-F238E27FC236}">
                    <a16:creationId xmlns:a16="http://schemas.microsoft.com/office/drawing/2014/main" id="{244A474C-EA15-4966-A314-92D73CCAE7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30428" y="3181853"/>
                <a:ext cx="635770" cy="635770"/>
              </a:xfrm>
              <a:prstGeom prst="rect">
                <a:avLst/>
              </a:prstGeom>
            </p:spPr>
          </p:pic>
        </p:grpSp>
      </p:grpSp>
      <p:grpSp>
        <p:nvGrpSpPr>
          <p:cNvPr id="44" name="Group 43">
            <a:extLst>
              <a:ext uri="{FF2B5EF4-FFF2-40B4-BE49-F238E27FC236}">
                <a16:creationId xmlns:a16="http://schemas.microsoft.com/office/drawing/2014/main" id="{8A99456B-A79B-4412-B2DE-81F270640668}"/>
              </a:ext>
            </a:extLst>
          </p:cNvPr>
          <p:cNvGrpSpPr/>
          <p:nvPr/>
        </p:nvGrpSpPr>
        <p:grpSpPr>
          <a:xfrm>
            <a:off x="6065252" y="3078714"/>
            <a:ext cx="1630948" cy="1221843"/>
            <a:chOff x="3315327" y="3098069"/>
            <a:chExt cx="1630948" cy="1221843"/>
          </a:xfrm>
        </p:grpSpPr>
        <p:sp>
          <p:nvSpPr>
            <p:cNvPr id="52" name="Rectangle 51">
              <a:extLst>
                <a:ext uri="{FF2B5EF4-FFF2-40B4-BE49-F238E27FC236}">
                  <a16:creationId xmlns:a16="http://schemas.microsoft.com/office/drawing/2014/main" id="{E6569665-B008-4DF3-A897-3E94547A0CD6}"/>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54" name="Group 53">
              <a:extLst>
                <a:ext uri="{FF2B5EF4-FFF2-40B4-BE49-F238E27FC236}">
                  <a16:creationId xmlns:a16="http://schemas.microsoft.com/office/drawing/2014/main" id="{EB55FCFA-9CC3-4AEC-B42A-3A64950B40EC}"/>
                </a:ext>
              </a:extLst>
            </p:cNvPr>
            <p:cNvGrpSpPr/>
            <p:nvPr/>
          </p:nvGrpSpPr>
          <p:grpSpPr>
            <a:xfrm>
              <a:off x="3758520" y="3098069"/>
              <a:ext cx="744562" cy="744562"/>
              <a:chOff x="5337991" y="3106614"/>
              <a:chExt cx="744562" cy="744562"/>
            </a:xfrm>
          </p:grpSpPr>
          <p:sp>
            <p:nvSpPr>
              <p:cNvPr id="55" name="Freeform: Shape 33">
                <a:extLst>
                  <a:ext uri="{FF2B5EF4-FFF2-40B4-BE49-F238E27FC236}">
                    <a16:creationId xmlns:a16="http://schemas.microsoft.com/office/drawing/2014/main" id="{F5434581-0FFB-4D2B-8B52-8E4DCF0CBD67}"/>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accent5"/>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57" name="Graphic 56" descr="Chat bubble">
                <a:extLst>
                  <a:ext uri="{FF2B5EF4-FFF2-40B4-BE49-F238E27FC236}">
                    <a16:creationId xmlns:a16="http://schemas.microsoft.com/office/drawing/2014/main" id="{B5CD9108-18E8-4CB5-8E00-D1C63065F3C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99890" y="3168513"/>
                <a:ext cx="620765" cy="620765"/>
              </a:xfrm>
              <a:prstGeom prst="rect">
                <a:avLst/>
              </a:prstGeom>
            </p:spPr>
          </p:pic>
        </p:grpSp>
      </p:grpSp>
    </p:spTree>
    <p:extLst>
      <p:ext uri="{BB962C8B-B14F-4D97-AF65-F5344CB8AC3E}">
        <p14:creationId xmlns:p14="http://schemas.microsoft.com/office/powerpoint/2010/main" val="186173993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87D5248-0FB7-4F25-AF72-5CB6B6FF5A32}"/>
              </a:ext>
            </a:extLst>
          </p:cNvPr>
          <p:cNvSpPr/>
          <p:nvPr/>
        </p:nvSpPr>
        <p:spPr>
          <a:xfrm>
            <a:off x="3886200" y="953954"/>
            <a:ext cx="5166360" cy="24687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C93097E-E1D8-4159-A9CB-3DA18384D8E1}"/>
              </a:ext>
            </a:extLst>
          </p:cNvPr>
          <p:cNvSpPr>
            <a:spLocks noGrp="1"/>
          </p:cNvSpPr>
          <p:nvPr>
            <p:ph type="title"/>
          </p:nvPr>
        </p:nvSpPr>
        <p:spPr/>
        <p:txBody>
          <a:bodyPr/>
          <a:lstStyle/>
          <a:p>
            <a:r>
              <a:rPr lang="en-US" dirty="0"/>
              <a:t>Questions and Concerns</a:t>
            </a:r>
          </a:p>
        </p:txBody>
      </p:sp>
      <p:sp>
        <p:nvSpPr>
          <p:cNvPr id="3" name="Content Placeholder 2">
            <a:extLst>
              <a:ext uri="{FF2B5EF4-FFF2-40B4-BE49-F238E27FC236}">
                <a16:creationId xmlns:a16="http://schemas.microsoft.com/office/drawing/2014/main" id="{301389BD-53BD-4FD8-B527-C8DBEA061217}"/>
              </a:ext>
            </a:extLst>
          </p:cNvPr>
          <p:cNvSpPr>
            <a:spLocks noGrp="1"/>
          </p:cNvSpPr>
          <p:nvPr>
            <p:ph sz="quarter" idx="12"/>
          </p:nvPr>
        </p:nvSpPr>
        <p:spPr>
          <a:xfrm>
            <a:off x="3973830" y="1025202"/>
            <a:ext cx="4991100" cy="1476751"/>
          </a:xfrm>
        </p:spPr>
        <p:txBody>
          <a:bodyPr wrap="square">
            <a:spAutoFit/>
          </a:bodyPr>
          <a:lstStyle/>
          <a:p>
            <a:pPr marL="0" marR="0">
              <a:lnSpc>
                <a:spcPct val="115000"/>
              </a:lnSpc>
              <a:spcBef>
                <a:spcPts val="0"/>
              </a:spcBef>
              <a:spcAft>
                <a:spcPts val="1000"/>
              </a:spcAft>
            </a:pPr>
            <a:r>
              <a:rPr lang="en-US" dirty="0">
                <a:solidFill>
                  <a:srgbClr val="FF0000"/>
                </a:solidFill>
                <a:effectLst/>
                <a:latin typeface="+mn-lt"/>
                <a:ea typeface="Calibri" panose="020F0502020204030204" pitchFamily="34" charset="0"/>
                <a:cs typeface="Arial" panose="020B0604020202020204" pitchFamily="34" charset="0"/>
              </a:rPr>
              <a:t>Concerns about any past or proposed behavior by anyone at Ecolab or any third-party working with Ecolab must be reported immediately to </a:t>
            </a:r>
            <a:r>
              <a:rPr lang="en-US" u="sng" dirty="0">
                <a:solidFill>
                  <a:srgbClr val="0563C1"/>
                </a:solidFill>
                <a:effectLst/>
                <a:latin typeface="+mn-lt"/>
                <a:ea typeface="Calibri" panose="020F0502020204030204" pitchFamily="34" charset="0"/>
                <a:cs typeface="Arial" panose="020B0604020202020204" pitchFamily="34" charset="0"/>
                <a:hlinkClick r:id="rId2"/>
              </a:rPr>
              <a:t>Global Compliance</a:t>
            </a:r>
            <a:r>
              <a:rPr lang="en-US" dirty="0">
                <a:effectLst/>
                <a:latin typeface="+mn-lt"/>
                <a:ea typeface="Calibri" panose="020F0502020204030204" pitchFamily="34" charset="0"/>
                <a:cs typeface="Arial" panose="020B0604020202020204" pitchFamily="34" charset="0"/>
              </a:rPr>
              <a:t>, </a:t>
            </a:r>
            <a:r>
              <a:rPr lang="en-US" dirty="0">
                <a:solidFill>
                  <a:srgbClr val="FF0000"/>
                </a:solidFill>
                <a:effectLst/>
                <a:latin typeface="+mn-lt"/>
                <a:ea typeface="Calibri" panose="020F0502020204030204" pitchFamily="34" charset="0"/>
                <a:cs typeface="Arial" panose="020B0604020202020204" pitchFamily="34" charset="0"/>
              </a:rPr>
              <a:t>the Law Department, the Code of Conduct </a:t>
            </a:r>
            <a:r>
              <a:rPr lang="en-US" u="sng" dirty="0">
                <a:solidFill>
                  <a:srgbClr val="0563C1"/>
                </a:solidFill>
                <a:effectLst/>
                <a:latin typeface="+mn-lt"/>
                <a:ea typeface="Calibri" panose="020F0502020204030204" pitchFamily="34" charset="0"/>
                <a:cs typeface="Arial" panose="020B0604020202020204" pitchFamily="34" charset="0"/>
                <a:hlinkClick r:id="rId3"/>
              </a:rPr>
              <a:t>Helpline</a:t>
            </a:r>
            <a:r>
              <a:rPr lang="en-US" dirty="0">
                <a:effectLst/>
                <a:latin typeface="+mn-lt"/>
                <a:ea typeface="Calibri" panose="020F0502020204030204" pitchFamily="34" charset="0"/>
                <a:cs typeface="Arial" panose="020B0604020202020204" pitchFamily="34" charset="0"/>
              </a:rPr>
              <a:t> or</a:t>
            </a:r>
            <a:r>
              <a:rPr lang="en-US" u="sng" dirty="0">
                <a:solidFill>
                  <a:srgbClr val="0563C1"/>
                </a:solidFill>
                <a:effectLst/>
                <a:latin typeface="+mn-lt"/>
                <a:ea typeface="Calibri" panose="020F0502020204030204" pitchFamily="34" charset="0"/>
                <a:cs typeface="Arial" panose="020B0604020202020204" pitchFamily="34" charset="0"/>
              </a:rPr>
              <a:t> </a:t>
            </a:r>
            <a:r>
              <a:rPr lang="en-US" u="sng" dirty="0">
                <a:solidFill>
                  <a:srgbClr val="0563C1"/>
                </a:solidFill>
                <a:effectLst/>
                <a:latin typeface="+mn-lt"/>
                <a:ea typeface="Calibri" panose="020F0502020204030204" pitchFamily="34" charset="0"/>
                <a:cs typeface="Arial" panose="020B0604020202020204" pitchFamily="34" charset="0"/>
                <a:hlinkClick r:id="rId4"/>
              </a:rPr>
              <a:t>Web Portal</a:t>
            </a:r>
            <a:r>
              <a:rPr lang="en-US" dirty="0">
                <a:effectLst/>
                <a:latin typeface="+mn-lt"/>
                <a:ea typeface="Calibri" panose="020F0502020204030204" pitchFamily="34" charset="0"/>
                <a:cs typeface="Arial" panose="020B0604020202020204" pitchFamily="34" charset="0"/>
              </a:rPr>
              <a:t>.</a:t>
            </a:r>
            <a:endParaRPr lang="en-US" dirty="0">
              <a:effectLst/>
              <a:latin typeface="+mn-lt"/>
              <a:ea typeface="Calibri" panose="020F0502020204030204" pitchFamily="34" charset="0"/>
              <a:cs typeface="Times New Roman" panose="02020603050405020304" pitchFamily="18" charset="0"/>
            </a:endParaRPr>
          </a:p>
          <a:p>
            <a:pPr marL="0" marR="0">
              <a:lnSpc>
                <a:spcPct val="115000"/>
              </a:lnSpc>
              <a:spcBef>
                <a:spcPts val="0"/>
              </a:spcBef>
              <a:spcAft>
                <a:spcPts val="1000"/>
              </a:spcAft>
              <a:tabLst>
                <a:tab pos="0" algn="l"/>
                <a:tab pos="457200" algn="l"/>
                <a:tab pos="685800" algn="l"/>
                <a:tab pos="914400" algn="l"/>
                <a:tab pos="1257300" algn="l"/>
                <a:tab pos="1371600" algn="l"/>
                <a:tab pos="1600200" algn="l"/>
              </a:tabLst>
            </a:pPr>
            <a:r>
              <a:rPr lang="en-US" dirty="0">
                <a:effectLst/>
                <a:latin typeface="+mn-lt"/>
                <a:ea typeface="Calibri" panose="020F0502020204030204" pitchFamily="34" charset="0"/>
                <a:cs typeface="Arial" panose="020B0604020202020204" pitchFamily="34" charset="0"/>
              </a:rPr>
              <a:t>All reports of suspected violations are taken seriously and will be followed up on. </a:t>
            </a:r>
            <a:endParaRPr lang="en-US" dirty="0">
              <a:effectLst/>
              <a:latin typeface="+mn-lt"/>
              <a:ea typeface="MS Mincho" panose="02020609040205080304" pitchFamily="49" charset="-128"/>
            </a:endParaRPr>
          </a:p>
        </p:txBody>
      </p:sp>
      <p:pic>
        <p:nvPicPr>
          <p:cNvPr id="1026" name="Picture 2">
            <a:extLst>
              <a:ext uri="{FF2B5EF4-FFF2-40B4-BE49-F238E27FC236}">
                <a16:creationId xmlns:a16="http://schemas.microsoft.com/office/drawing/2014/main" id="{ED974724-41AF-482D-B52F-2963F12B17D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289" b="289"/>
          <a:stretch/>
        </p:blipFill>
        <p:spPr bwMode="auto">
          <a:xfrm>
            <a:off x="91440" y="953954"/>
            <a:ext cx="3718560" cy="24687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C08E7F9-65AF-4130-8607-022AF1BF4062}"/>
              </a:ext>
            </a:extLst>
          </p:cNvPr>
          <p:cNvSpPr/>
          <p:nvPr/>
        </p:nvSpPr>
        <p:spPr>
          <a:xfrm>
            <a:off x="91440" y="3517719"/>
            <a:ext cx="8961120" cy="99060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303030"/>
                </a:solidFill>
                <a:cs typeface="Arial" panose="020B0604020202020204" pitchFamily="34" charset="0"/>
              </a:rPr>
              <a:t>Ecolab associates have the right and obligation to address ethical concerns in good faith without fear of punishment or harassment from co-workers, supervisors, or senior management. Ecolab prohibits retaliation against anyone for making a good-faith report. Commitment to compliance with our legal obligations and ethical standards is valued and respected.</a:t>
            </a:r>
          </a:p>
        </p:txBody>
      </p:sp>
      <p:sp>
        <p:nvSpPr>
          <p:cNvPr id="4" name="Rectangle 3">
            <a:extLst>
              <a:ext uri="{FF2B5EF4-FFF2-40B4-BE49-F238E27FC236}">
                <a16:creationId xmlns:a16="http://schemas.microsoft.com/office/drawing/2014/main" id="{AF624123-B0AA-4DD2-9804-E2381AF3AADA}"/>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29 </a:t>
            </a:r>
          </a:p>
        </p:txBody>
      </p:sp>
    </p:spTree>
    <p:extLst>
      <p:ext uri="{BB962C8B-B14F-4D97-AF65-F5344CB8AC3E}">
        <p14:creationId xmlns:p14="http://schemas.microsoft.com/office/powerpoint/2010/main" val="16197372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82F9A74-2F9E-4BAD-B47D-123B2350D1F5}"/>
              </a:ext>
            </a:extLst>
          </p:cNvPr>
          <p:cNvSpPr/>
          <p:nvPr/>
        </p:nvSpPr>
        <p:spPr>
          <a:xfrm>
            <a:off x="5333998" y="909637"/>
            <a:ext cx="3810002" cy="37337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a:extLst>
              <a:ext uri="{FF2B5EF4-FFF2-40B4-BE49-F238E27FC236}">
                <a16:creationId xmlns:a16="http://schemas.microsoft.com/office/drawing/2014/main" id="{7D233676-4693-45D4-BC87-8911EB6E51BA}"/>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6910" t="-280" r="13514" b="27145"/>
          <a:stretch/>
        </p:blipFill>
        <p:spPr bwMode="auto">
          <a:xfrm>
            <a:off x="786" y="909637"/>
            <a:ext cx="5333214" cy="3733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B39279-62DD-4734-86DC-49A659ECAA14}"/>
              </a:ext>
            </a:extLst>
          </p:cNvPr>
          <p:cNvSpPr>
            <a:spLocks noGrp="1"/>
          </p:cNvSpPr>
          <p:nvPr>
            <p:ph type="title"/>
          </p:nvPr>
        </p:nvSpPr>
        <p:spPr/>
        <p:txBody>
          <a:bodyPr/>
          <a:lstStyle/>
          <a:p>
            <a:r>
              <a:rPr lang="en-US" dirty="0"/>
              <a:t>Non-Compliance</a:t>
            </a:r>
          </a:p>
        </p:txBody>
      </p:sp>
      <p:sp>
        <p:nvSpPr>
          <p:cNvPr id="3" name="Content Placeholder 2">
            <a:extLst>
              <a:ext uri="{FF2B5EF4-FFF2-40B4-BE49-F238E27FC236}">
                <a16:creationId xmlns:a16="http://schemas.microsoft.com/office/drawing/2014/main" id="{710596B5-9342-4110-AD6B-3944C7E57C79}"/>
              </a:ext>
            </a:extLst>
          </p:cNvPr>
          <p:cNvSpPr>
            <a:spLocks noGrp="1"/>
          </p:cNvSpPr>
          <p:nvPr>
            <p:ph sz="quarter" idx="12"/>
          </p:nvPr>
        </p:nvSpPr>
        <p:spPr>
          <a:xfrm>
            <a:off x="5633643" y="1386412"/>
            <a:ext cx="3210713" cy="2595582"/>
          </a:xfrm>
        </p:spPr>
        <p:txBody>
          <a:bodyPr wrap="square">
            <a:spAutoFit/>
          </a:bodyPr>
          <a:lstStyle/>
          <a:p>
            <a:r>
              <a:rPr lang="en-US" dirty="0">
                <a:solidFill>
                  <a:schemeClr val="bg1"/>
                </a:solidFill>
              </a:rPr>
              <a:t>Ecolab associates and leaders, as well as business partners and their employees who do not fulfil their integrity, face disciplinary actions and consequences up to and including termination of their employment and/or business partnership and contract. </a:t>
            </a:r>
          </a:p>
          <a:p>
            <a:endParaRPr lang="en-US" dirty="0">
              <a:solidFill>
                <a:schemeClr val="bg1"/>
              </a:solidFill>
            </a:endParaRPr>
          </a:p>
          <a:p>
            <a:r>
              <a:rPr lang="en-US" dirty="0">
                <a:solidFill>
                  <a:schemeClr val="bg1"/>
                </a:solidFill>
              </a:rPr>
              <a:t>Violating the Anti-Corruption Policy and Procedures may also result in serious civil and/or criminal penalties. Penalties may consist of fines against Ecolab as well as the individual, but also may include imprisonment for the individual.</a:t>
            </a:r>
          </a:p>
        </p:txBody>
      </p:sp>
      <p:sp>
        <p:nvSpPr>
          <p:cNvPr id="10" name="Rectangle 9">
            <a:extLst>
              <a:ext uri="{FF2B5EF4-FFF2-40B4-BE49-F238E27FC236}">
                <a16:creationId xmlns:a16="http://schemas.microsoft.com/office/drawing/2014/main" id="{911BFA02-8929-4767-934B-A3D384FE97CA}"/>
              </a:ext>
            </a:extLst>
          </p:cNvPr>
          <p:cNvSpPr/>
          <p:nvPr/>
        </p:nvSpPr>
        <p:spPr>
          <a:xfrm>
            <a:off x="5486399" y="1062036"/>
            <a:ext cx="3505200" cy="34290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2AE974D5-F022-4042-93BE-4F0A38755649}"/>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30 </a:t>
            </a:r>
          </a:p>
        </p:txBody>
      </p:sp>
    </p:spTree>
    <p:extLst>
      <p:ext uri="{BB962C8B-B14F-4D97-AF65-F5344CB8AC3E}">
        <p14:creationId xmlns:p14="http://schemas.microsoft.com/office/powerpoint/2010/main" val="406637204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1BA071-DCDB-4E4F-9BB2-6BF421BA0C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18508" b="18508"/>
          <a:stretch/>
        </p:blipFill>
        <p:spPr bwMode="auto">
          <a:xfrm>
            <a:off x="-8468" y="784322"/>
            <a:ext cx="9152468" cy="38440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52DF83-44B5-4302-905F-A0462EF1F922}"/>
              </a:ext>
            </a:extLst>
          </p:cNvPr>
          <p:cNvSpPr>
            <a:spLocks noGrp="1"/>
          </p:cNvSpPr>
          <p:nvPr>
            <p:ph type="title"/>
          </p:nvPr>
        </p:nvSpPr>
        <p:spPr/>
        <p:txBody>
          <a:bodyPr/>
          <a:lstStyle/>
          <a:p>
            <a:r>
              <a:rPr lang="en-US" dirty="0"/>
              <a:t>Course Topics</a:t>
            </a:r>
          </a:p>
        </p:txBody>
      </p:sp>
      <p:sp>
        <p:nvSpPr>
          <p:cNvPr id="4" name="Footer Placeholder 3">
            <a:extLst>
              <a:ext uri="{FF2B5EF4-FFF2-40B4-BE49-F238E27FC236}">
                <a16:creationId xmlns:a16="http://schemas.microsoft.com/office/drawing/2014/main" id="{EA7FF9F4-8114-4A41-9FDB-4896B542AD35}"/>
              </a:ext>
            </a:extLst>
          </p:cNvPr>
          <p:cNvSpPr>
            <a:spLocks noGrp="1"/>
          </p:cNvSpPr>
          <p:nvPr>
            <p:ph type="ftr" sz="quarter" idx="3"/>
          </p:nvPr>
        </p:nvSpPr>
        <p:spPr>
          <a:xfrm>
            <a:off x="91440" y="4839027"/>
            <a:ext cx="7597140" cy="261610"/>
          </a:xfrm>
        </p:spPr>
        <p:txBody>
          <a:bodyPr/>
          <a:lstStyle/>
          <a:p>
            <a:r>
              <a:rPr lang="en-IN" dirty="0">
                <a:solidFill>
                  <a:schemeClr val="accent3"/>
                </a:solidFill>
              </a:rPr>
              <a:t>Click the highlighted section to begin.</a:t>
            </a:r>
          </a:p>
        </p:txBody>
      </p:sp>
      <p:sp>
        <p:nvSpPr>
          <p:cNvPr id="45" name="Rectangle 44">
            <a:extLst>
              <a:ext uri="{FF2B5EF4-FFF2-40B4-BE49-F238E27FC236}">
                <a16:creationId xmlns:a16="http://schemas.microsoft.com/office/drawing/2014/main" id="{114CDBC5-684F-4B42-B2BB-85EBAE228EBF}"/>
              </a:ext>
            </a:extLst>
          </p:cNvPr>
          <p:cNvSpPr/>
          <p:nvPr/>
        </p:nvSpPr>
        <p:spPr>
          <a:xfrm>
            <a:off x="-8468" y="3500437"/>
            <a:ext cx="9152468" cy="1039660"/>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6D2A963C-B9F8-41BE-9142-DF8458B8B989}"/>
              </a:ext>
            </a:extLst>
          </p:cNvPr>
          <p:cNvGrpSpPr/>
          <p:nvPr/>
        </p:nvGrpSpPr>
        <p:grpSpPr>
          <a:xfrm>
            <a:off x="99821" y="3133343"/>
            <a:ext cx="1576579" cy="1197844"/>
            <a:chOff x="0" y="3133343"/>
            <a:chExt cx="1576579" cy="1197844"/>
          </a:xfrm>
        </p:grpSpPr>
        <p:sp>
          <p:nvSpPr>
            <p:cNvPr id="50" name="Rectangle 49">
              <a:extLst>
                <a:ext uri="{FF2B5EF4-FFF2-40B4-BE49-F238E27FC236}">
                  <a16:creationId xmlns:a16="http://schemas.microsoft.com/office/drawing/2014/main" id="{C92BF4AC-87DD-413E-948E-B041884BEFB5}"/>
                </a:ext>
              </a:extLst>
            </p:cNvPr>
            <p:cNvSpPr/>
            <p:nvPr/>
          </p:nvSpPr>
          <p:spPr>
            <a:xfrm>
              <a:off x="0" y="3807967"/>
              <a:ext cx="1576579" cy="523220"/>
            </a:xfrm>
            <a:prstGeom prst="rect">
              <a:avLst/>
            </a:prstGeom>
          </p:spPr>
          <p:txBody>
            <a:bodyPr wrap="square">
              <a:spAutoFit/>
            </a:bodyPr>
            <a:lstStyle/>
            <a:p>
              <a:pPr algn="ctr"/>
              <a:r>
                <a:rPr lang="en-US" sz="1400" dirty="0">
                  <a:solidFill>
                    <a:schemeClr val="bg1"/>
                  </a:solidFill>
                </a:rPr>
                <a:t>Anti-Corruption and Bribery Laws</a:t>
              </a:r>
            </a:p>
          </p:txBody>
        </p:sp>
        <p:sp>
          <p:nvSpPr>
            <p:cNvPr id="51" name="Freeform: Shape 31">
              <a:extLst>
                <a:ext uri="{FF2B5EF4-FFF2-40B4-BE49-F238E27FC236}">
                  <a16:creationId xmlns:a16="http://schemas.microsoft.com/office/drawing/2014/main" id="{B3E0FA76-3F5A-48AD-8601-9DDCA3BB68F2}"/>
                </a:ext>
              </a:extLst>
            </p:cNvPr>
            <p:cNvSpPr/>
            <p:nvPr/>
          </p:nvSpPr>
          <p:spPr>
            <a:xfrm>
              <a:off x="416008" y="3133343"/>
              <a:ext cx="744562" cy="744562"/>
            </a:xfrm>
            <a:custGeom>
              <a:avLst/>
              <a:gdLst>
                <a:gd name="connsiteX0" fmla="*/ 165313 w 220136"/>
                <a:gd name="connsiteY0" fmla="*/ 14818 h 220136"/>
                <a:gd name="connsiteX1" fmla="*/ 205318 w 220136"/>
                <a:gd name="connsiteY1" fmla="*/ 165313 h 220136"/>
                <a:gd name="connsiteX2" fmla="*/ 54823 w 220136"/>
                <a:gd name="connsiteY2" fmla="*/ 205318 h 220136"/>
                <a:gd name="connsiteX3" fmla="*/ 14818 w 220136"/>
                <a:gd name="connsiteY3" fmla="*/ 54823 h 220136"/>
                <a:gd name="connsiteX4" fmla="*/ 165313 w 220136"/>
                <a:gd name="connsiteY4" fmla="*/ 14818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65313" y="14818"/>
                  </a:moveTo>
                  <a:cubicBezTo>
                    <a:pt x="217701" y="45298"/>
                    <a:pt x="235798" y="112926"/>
                    <a:pt x="205318" y="165313"/>
                  </a:cubicBezTo>
                  <a:cubicBezTo>
                    <a:pt x="174838" y="217701"/>
                    <a:pt x="107211" y="235798"/>
                    <a:pt x="54823" y="205318"/>
                  </a:cubicBezTo>
                  <a:cubicBezTo>
                    <a:pt x="2436" y="174838"/>
                    <a:pt x="-15662" y="107211"/>
                    <a:pt x="14818" y="54823"/>
                  </a:cubicBezTo>
                  <a:cubicBezTo>
                    <a:pt x="45298" y="2436"/>
                    <a:pt x="112926" y="-15662"/>
                    <a:pt x="165313" y="14818"/>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53" name="Graphic 52" descr="Gavel">
              <a:extLst>
                <a:ext uri="{FF2B5EF4-FFF2-40B4-BE49-F238E27FC236}">
                  <a16:creationId xmlns:a16="http://schemas.microsoft.com/office/drawing/2014/main" id="{13A82C14-DCF5-4FAF-ABB7-607B937D06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4823" y="3252158"/>
              <a:ext cx="506933" cy="506933"/>
            </a:xfrm>
            <a:prstGeom prst="rect">
              <a:avLst/>
            </a:prstGeom>
          </p:spPr>
        </p:pic>
      </p:grpSp>
      <p:grpSp>
        <p:nvGrpSpPr>
          <p:cNvPr id="56" name="Group 55">
            <a:extLst>
              <a:ext uri="{FF2B5EF4-FFF2-40B4-BE49-F238E27FC236}">
                <a16:creationId xmlns:a16="http://schemas.microsoft.com/office/drawing/2014/main" id="{3F6A338E-D6F7-4878-829D-13FEC81CDE24}"/>
              </a:ext>
            </a:extLst>
          </p:cNvPr>
          <p:cNvGrpSpPr/>
          <p:nvPr/>
        </p:nvGrpSpPr>
        <p:grpSpPr>
          <a:xfrm>
            <a:off x="1925666" y="3120902"/>
            <a:ext cx="1833655" cy="1293935"/>
            <a:chOff x="2471901" y="3120902"/>
            <a:chExt cx="1833655" cy="1293935"/>
          </a:xfrm>
        </p:grpSpPr>
        <p:sp>
          <p:nvSpPr>
            <p:cNvPr id="58" name="Rectangle 57">
              <a:extLst>
                <a:ext uri="{FF2B5EF4-FFF2-40B4-BE49-F238E27FC236}">
                  <a16:creationId xmlns:a16="http://schemas.microsoft.com/office/drawing/2014/main" id="{37ED1FB3-2A59-4ED7-ADDA-0638B458CD68}"/>
                </a:ext>
              </a:extLst>
            </p:cNvPr>
            <p:cNvSpPr/>
            <p:nvPr/>
          </p:nvSpPr>
          <p:spPr>
            <a:xfrm>
              <a:off x="2471901" y="3891617"/>
              <a:ext cx="1833655" cy="523220"/>
            </a:xfrm>
            <a:prstGeom prst="rect">
              <a:avLst/>
            </a:prstGeom>
          </p:spPr>
          <p:txBody>
            <a:bodyPr wrap="square">
              <a:spAutoFit/>
            </a:bodyPr>
            <a:lstStyle/>
            <a:p>
              <a:pPr algn="ctr"/>
              <a:r>
                <a:rPr lang="en-IN" sz="1400" dirty="0">
                  <a:solidFill>
                    <a:schemeClr val="bg1"/>
                  </a:solidFill>
                </a:rPr>
                <a:t>Anti-Corruption Policy </a:t>
              </a:r>
            </a:p>
          </p:txBody>
        </p:sp>
        <p:grpSp>
          <p:nvGrpSpPr>
            <p:cNvPr id="61" name="Group 60">
              <a:extLst>
                <a:ext uri="{FF2B5EF4-FFF2-40B4-BE49-F238E27FC236}">
                  <a16:creationId xmlns:a16="http://schemas.microsoft.com/office/drawing/2014/main" id="{9DB640EE-A74A-4FDA-8866-CB207D008269}"/>
                </a:ext>
              </a:extLst>
            </p:cNvPr>
            <p:cNvGrpSpPr/>
            <p:nvPr/>
          </p:nvGrpSpPr>
          <p:grpSpPr>
            <a:xfrm>
              <a:off x="3016447" y="3120902"/>
              <a:ext cx="744562" cy="746706"/>
              <a:chOff x="3016447" y="3120902"/>
              <a:chExt cx="744562" cy="746706"/>
            </a:xfrm>
          </p:grpSpPr>
          <p:sp>
            <p:nvSpPr>
              <p:cNvPr id="63" name="Freeform: Shape 30">
                <a:extLst>
                  <a:ext uri="{FF2B5EF4-FFF2-40B4-BE49-F238E27FC236}">
                    <a16:creationId xmlns:a16="http://schemas.microsoft.com/office/drawing/2014/main" id="{5C9D9F1B-516F-480E-9735-77C190328168}"/>
                  </a:ext>
                </a:extLst>
              </p:cNvPr>
              <p:cNvSpPr/>
              <p:nvPr/>
            </p:nvSpPr>
            <p:spPr>
              <a:xfrm>
                <a:off x="3016447" y="3120902"/>
                <a:ext cx="744562" cy="746706"/>
              </a:xfrm>
              <a:custGeom>
                <a:avLst/>
                <a:gdLst>
                  <a:gd name="connsiteX0" fmla="*/ 205318 w 220136"/>
                  <a:gd name="connsiteY0" fmla="*/ 55457 h 220770"/>
                  <a:gd name="connsiteX1" fmla="*/ 165313 w 220136"/>
                  <a:gd name="connsiteY1" fmla="*/ 205952 h 220770"/>
                  <a:gd name="connsiteX2" fmla="*/ 14818 w 220136"/>
                  <a:gd name="connsiteY2" fmla="*/ 165947 h 220770"/>
                  <a:gd name="connsiteX3" fmla="*/ 54823 w 220136"/>
                  <a:gd name="connsiteY3" fmla="*/ 15452 h 220770"/>
                  <a:gd name="connsiteX4" fmla="*/ 205318 w 220136"/>
                  <a:gd name="connsiteY4" fmla="*/ 55457 h 220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770">
                    <a:moveTo>
                      <a:pt x="205318" y="55457"/>
                    </a:moveTo>
                    <a:cubicBezTo>
                      <a:pt x="235798" y="107844"/>
                      <a:pt x="217701" y="175472"/>
                      <a:pt x="165313" y="205952"/>
                    </a:cubicBezTo>
                    <a:cubicBezTo>
                      <a:pt x="112926" y="236432"/>
                      <a:pt x="45298" y="218334"/>
                      <a:pt x="14818" y="165947"/>
                    </a:cubicBezTo>
                    <a:cubicBezTo>
                      <a:pt x="-15662" y="113559"/>
                      <a:pt x="2436" y="45932"/>
                      <a:pt x="54823" y="15452"/>
                    </a:cubicBezTo>
                    <a:cubicBezTo>
                      <a:pt x="107211" y="-15981"/>
                      <a:pt x="174838" y="2117"/>
                      <a:pt x="205318" y="55457"/>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64" name="Picture 2">
                <a:extLst>
                  <a:ext uri="{FF2B5EF4-FFF2-40B4-BE49-F238E27FC236}">
                    <a16:creationId xmlns:a16="http://schemas.microsoft.com/office/drawing/2014/main" id="{6EE69678-EDDF-4313-8D2A-33EF92DA3044}"/>
                  </a:ext>
                </a:extLst>
              </p:cNvPr>
              <p:cNvPicPr>
                <a:picLocks noChangeAspect="1" noChangeArrowheads="1"/>
              </p:cNvPicPr>
              <p:nvPr/>
            </p:nvPicPr>
            <p:blipFill>
              <a:blip r:embed="rId6" cstate="print">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105147" y="3210674"/>
                <a:ext cx="567162" cy="567162"/>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8" name="Group 67">
            <a:extLst>
              <a:ext uri="{FF2B5EF4-FFF2-40B4-BE49-F238E27FC236}">
                <a16:creationId xmlns:a16="http://schemas.microsoft.com/office/drawing/2014/main" id="{DA8AD762-15FD-4A4A-ABF9-AB246D5B6BA0}"/>
              </a:ext>
            </a:extLst>
          </p:cNvPr>
          <p:cNvGrpSpPr/>
          <p:nvPr/>
        </p:nvGrpSpPr>
        <p:grpSpPr>
          <a:xfrm>
            <a:off x="7871529" y="3083960"/>
            <a:ext cx="1170871" cy="1181454"/>
            <a:chOff x="7956197" y="3083960"/>
            <a:chExt cx="1170871" cy="1181454"/>
          </a:xfrm>
        </p:grpSpPr>
        <p:sp>
          <p:nvSpPr>
            <p:cNvPr id="69" name="Rectangle 68">
              <a:extLst>
                <a:ext uri="{FF2B5EF4-FFF2-40B4-BE49-F238E27FC236}">
                  <a16:creationId xmlns:a16="http://schemas.microsoft.com/office/drawing/2014/main" id="{EBEB5487-EC97-42D4-98A5-43E68A6A85AB}"/>
                </a:ext>
              </a:extLst>
            </p:cNvPr>
            <p:cNvSpPr/>
            <p:nvPr/>
          </p:nvSpPr>
          <p:spPr>
            <a:xfrm>
              <a:off x="7956197" y="3957637"/>
              <a:ext cx="1170871" cy="307777"/>
            </a:xfrm>
            <a:prstGeom prst="rect">
              <a:avLst/>
            </a:prstGeom>
          </p:spPr>
          <p:txBody>
            <a:bodyPr wrap="square">
              <a:spAutoFit/>
            </a:bodyPr>
            <a:lstStyle/>
            <a:p>
              <a:pPr algn="ctr"/>
              <a:r>
                <a:rPr lang="en-US" sz="1400" dirty="0">
                  <a:solidFill>
                    <a:schemeClr val="bg1"/>
                  </a:solidFill>
                </a:rPr>
                <a:t>Summary</a:t>
              </a:r>
            </a:p>
          </p:txBody>
        </p:sp>
        <p:grpSp>
          <p:nvGrpSpPr>
            <p:cNvPr id="70" name="Group 69">
              <a:extLst>
                <a:ext uri="{FF2B5EF4-FFF2-40B4-BE49-F238E27FC236}">
                  <a16:creationId xmlns:a16="http://schemas.microsoft.com/office/drawing/2014/main" id="{DEBF2564-88B4-45EF-AC62-3C11C9222E45}"/>
                </a:ext>
              </a:extLst>
            </p:cNvPr>
            <p:cNvGrpSpPr/>
            <p:nvPr/>
          </p:nvGrpSpPr>
          <p:grpSpPr>
            <a:xfrm>
              <a:off x="8191006" y="3083960"/>
              <a:ext cx="744562" cy="744562"/>
              <a:chOff x="8190854" y="3081869"/>
              <a:chExt cx="744562" cy="744562"/>
            </a:xfrm>
          </p:grpSpPr>
          <p:sp>
            <p:nvSpPr>
              <p:cNvPr id="74" name="Freeform: Shape 73">
                <a:extLst>
                  <a:ext uri="{FF2B5EF4-FFF2-40B4-BE49-F238E27FC236}">
                    <a16:creationId xmlns:a16="http://schemas.microsoft.com/office/drawing/2014/main" id="{8FE99050-251E-4212-B29B-B2A59E948236}"/>
                  </a:ext>
                </a:extLst>
              </p:cNvPr>
              <p:cNvSpPr/>
              <p:nvPr/>
            </p:nvSpPr>
            <p:spPr>
              <a:xfrm>
                <a:off x="8190854" y="3081869"/>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accent6"/>
              </a:solidFill>
              <a:ln w="9525" cap="flat">
                <a:noFill/>
                <a:prstDash val="solid"/>
                <a:miter/>
              </a:ln>
            </p:spPr>
            <p:txBody>
              <a:bodyPr rtlCol="0" anchor="ctr"/>
              <a:lstStyle/>
              <a:p>
                <a:endParaRPr lang="en-US" dirty="0">
                  <a:latin typeface="Arial" panose="020B0604020202020204" pitchFamily="34" charset="0"/>
                  <a:cs typeface="Arial" panose="020B0604020202020204" pitchFamily="34" charset="0"/>
                </a:endParaRPr>
              </a:p>
            </p:txBody>
          </p:sp>
          <p:pic>
            <p:nvPicPr>
              <p:cNvPr id="75" name="Graphic 74" descr="Checklist">
                <a:extLst>
                  <a:ext uri="{FF2B5EF4-FFF2-40B4-BE49-F238E27FC236}">
                    <a16:creationId xmlns:a16="http://schemas.microsoft.com/office/drawing/2014/main" id="{2A1BA1BF-7D22-40DA-B0DB-6BB40CD191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57248" y="3148263"/>
                <a:ext cx="611774" cy="611774"/>
              </a:xfrm>
              <a:prstGeom prst="rect">
                <a:avLst/>
              </a:prstGeom>
            </p:spPr>
          </p:pic>
        </p:grpSp>
      </p:grpSp>
      <p:grpSp>
        <p:nvGrpSpPr>
          <p:cNvPr id="77" name="Group 76">
            <a:extLst>
              <a:ext uri="{FF2B5EF4-FFF2-40B4-BE49-F238E27FC236}">
                <a16:creationId xmlns:a16="http://schemas.microsoft.com/office/drawing/2014/main" id="{7C0968EA-96EC-47B0-8607-75E2071DB1E1}"/>
              </a:ext>
            </a:extLst>
          </p:cNvPr>
          <p:cNvGrpSpPr/>
          <p:nvPr/>
        </p:nvGrpSpPr>
        <p:grpSpPr>
          <a:xfrm>
            <a:off x="5931497" y="3120902"/>
            <a:ext cx="1630948" cy="1221843"/>
            <a:chOff x="3315327" y="3098069"/>
            <a:chExt cx="1630948" cy="1221843"/>
          </a:xfrm>
        </p:grpSpPr>
        <p:sp>
          <p:nvSpPr>
            <p:cNvPr id="81" name="Rectangle 80">
              <a:extLst>
                <a:ext uri="{FF2B5EF4-FFF2-40B4-BE49-F238E27FC236}">
                  <a16:creationId xmlns:a16="http://schemas.microsoft.com/office/drawing/2014/main" id="{F03AB31C-AAF5-4F86-B372-D4B5E9BD2699}"/>
                </a:ext>
              </a:extLst>
            </p:cNvPr>
            <p:cNvSpPr/>
            <p:nvPr/>
          </p:nvSpPr>
          <p:spPr>
            <a:xfrm>
              <a:off x="3315327" y="3796692"/>
              <a:ext cx="1630948" cy="523220"/>
            </a:xfrm>
            <a:prstGeom prst="rect">
              <a:avLst/>
            </a:prstGeom>
          </p:spPr>
          <p:txBody>
            <a:bodyPr wrap="square">
              <a:spAutoFit/>
            </a:bodyPr>
            <a:lstStyle/>
            <a:p>
              <a:pPr algn="ctr"/>
              <a:r>
                <a:rPr lang="en-US" sz="1400" dirty="0">
                  <a:solidFill>
                    <a:schemeClr val="bg1"/>
                  </a:solidFill>
                </a:rPr>
                <a:t>How to</a:t>
              </a:r>
              <a:br>
                <a:rPr lang="en-US" sz="1400" dirty="0">
                  <a:solidFill>
                    <a:schemeClr val="bg1"/>
                  </a:solidFill>
                </a:rPr>
              </a:br>
              <a:r>
                <a:rPr lang="en-US" sz="1400" dirty="0">
                  <a:solidFill>
                    <a:schemeClr val="bg1"/>
                  </a:solidFill>
                </a:rPr>
                <a:t> Get Help</a:t>
              </a:r>
            </a:p>
          </p:txBody>
        </p:sp>
        <p:grpSp>
          <p:nvGrpSpPr>
            <p:cNvPr id="82" name="Group 81">
              <a:extLst>
                <a:ext uri="{FF2B5EF4-FFF2-40B4-BE49-F238E27FC236}">
                  <a16:creationId xmlns:a16="http://schemas.microsoft.com/office/drawing/2014/main" id="{8F31FE1A-4956-46AE-B962-FB03C50B86EC}"/>
                </a:ext>
              </a:extLst>
            </p:cNvPr>
            <p:cNvGrpSpPr/>
            <p:nvPr/>
          </p:nvGrpSpPr>
          <p:grpSpPr>
            <a:xfrm>
              <a:off x="3758520" y="3098069"/>
              <a:ext cx="744562" cy="744562"/>
              <a:chOff x="5337991" y="3106614"/>
              <a:chExt cx="744562" cy="744562"/>
            </a:xfrm>
          </p:grpSpPr>
          <p:sp>
            <p:nvSpPr>
              <p:cNvPr id="83" name="Freeform: Shape 33">
                <a:extLst>
                  <a:ext uri="{FF2B5EF4-FFF2-40B4-BE49-F238E27FC236}">
                    <a16:creationId xmlns:a16="http://schemas.microsoft.com/office/drawing/2014/main" id="{D8DADFBD-7ABE-4E40-90E4-535A02F13A81}"/>
                  </a:ext>
                </a:extLst>
              </p:cNvPr>
              <p:cNvSpPr/>
              <p:nvPr/>
            </p:nvSpPr>
            <p:spPr>
              <a:xfrm>
                <a:off x="5337991" y="3106614"/>
                <a:ext cx="744562" cy="744562"/>
              </a:xfrm>
              <a:custGeom>
                <a:avLst/>
                <a:gdLst>
                  <a:gd name="connsiteX0" fmla="*/ 14818 w 220136"/>
                  <a:gd name="connsiteY0" fmla="*/ 54823 h 220136"/>
                  <a:gd name="connsiteX1" fmla="*/ 165313 w 220136"/>
                  <a:gd name="connsiteY1" fmla="*/ 14818 h 220136"/>
                  <a:gd name="connsiteX2" fmla="*/ 205318 w 220136"/>
                  <a:gd name="connsiteY2" fmla="*/ 165313 h 220136"/>
                  <a:gd name="connsiteX3" fmla="*/ 54823 w 220136"/>
                  <a:gd name="connsiteY3" fmla="*/ 205318 h 220136"/>
                  <a:gd name="connsiteX4" fmla="*/ 14818 w 220136"/>
                  <a:gd name="connsiteY4" fmla="*/ 54823 h 220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136" h="220136">
                    <a:moveTo>
                      <a:pt x="14818" y="54823"/>
                    </a:moveTo>
                    <a:cubicBezTo>
                      <a:pt x="45298" y="2436"/>
                      <a:pt x="112926" y="-15662"/>
                      <a:pt x="165313" y="14818"/>
                    </a:cubicBezTo>
                    <a:cubicBezTo>
                      <a:pt x="217701" y="45298"/>
                      <a:pt x="235798" y="112926"/>
                      <a:pt x="205318" y="165313"/>
                    </a:cubicBezTo>
                    <a:cubicBezTo>
                      <a:pt x="174838" y="217701"/>
                      <a:pt x="107211" y="235798"/>
                      <a:pt x="54823" y="205318"/>
                    </a:cubicBezTo>
                    <a:cubicBezTo>
                      <a:pt x="2436" y="175791"/>
                      <a:pt x="-15662" y="108163"/>
                      <a:pt x="14818" y="54823"/>
                    </a:cubicBezTo>
                    <a:close/>
                  </a:path>
                </a:pathLst>
              </a:custGeom>
              <a:solidFill>
                <a:schemeClr val="bg2"/>
              </a:solidFill>
              <a:ln w="9525" cap="flat">
                <a:noFill/>
                <a:prstDash val="solid"/>
                <a:miter/>
              </a:ln>
            </p:spPr>
            <p:txBody>
              <a:bodyPr rtlCol="0" anchor="ctr"/>
              <a:lstStyle/>
              <a:p>
                <a:endParaRPr lang="en-US">
                  <a:latin typeface="Arial" panose="020B0604020202020204" pitchFamily="34" charset="0"/>
                  <a:cs typeface="Arial" panose="020B0604020202020204" pitchFamily="34" charset="0"/>
                </a:endParaRPr>
              </a:p>
            </p:txBody>
          </p:sp>
          <p:pic>
            <p:nvPicPr>
              <p:cNvPr id="84" name="Graphic 83" descr="Chat bubble">
                <a:extLst>
                  <a:ext uri="{FF2B5EF4-FFF2-40B4-BE49-F238E27FC236}">
                    <a16:creationId xmlns:a16="http://schemas.microsoft.com/office/drawing/2014/main" id="{A5E2977D-4275-43C7-AD0D-5F7732E3394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99890" y="3168513"/>
                <a:ext cx="620765" cy="620765"/>
              </a:xfrm>
              <a:prstGeom prst="rect">
                <a:avLst/>
              </a:prstGeom>
            </p:spPr>
          </p:pic>
        </p:grpSp>
      </p:grpSp>
      <p:grpSp>
        <p:nvGrpSpPr>
          <p:cNvPr id="92" name="Group 91">
            <a:extLst>
              <a:ext uri="{FF2B5EF4-FFF2-40B4-BE49-F238E27FC236}">
                <a16:creationId xmlns:a16="http://schemas.microsoft.com/office/drawing/2014/main" id="{8D12E2B8-4811-40C8-A00C-15FCAE6A467E}"/>
              </a:ext>
            </a:extLst>
          </p:cNvPr>
          <p:cNvGrpSpPr/>
          <p:nvPr/>
        </p:nvGrpSpPr>
        <p:grpSpPr>
          <a:xfrm>
            <a:off x="3890010" y="3210674"/>
            <a:ext cx="1733463" cy="1044666"/>
            <a:chOff x="7093927" y="3154728"/>
            <a:chExt cx="1733463" cy="1044666"/>
          </a:xfrm>
        </p:grpSpPr>
        <p:sp>
          <p:nvSpPr>
            <p:cNvPr id="96" name="Rectangle 95">
              <a:extLst>
                <a:ext uri="{FF2B5EF4-FFF2-40B4-BE49-F238E27FC236}">
                  <a16:creationId xmlns:a16="http://schemas.microsoft.com/office/drawing/2014/main" id="{0EEFD327-BD11-43EC-9758-6D4792581CFD}"/>
                </a:ext>
              </a:extLst>
            </p:cNvPr>
            <p:cNvSpPr/>
            <p:nvPr/>
          </p:nvSpPr>
          <p:spPr>
            <a:xfrm>
              <a:off x="7093927" y="3891617"/>
              <a:ext cx="1733463" cy="307777"/>
            </a:xfrm>
            <a:prstGeom prst="rect">
              <a:avLst/>
            </a:prstGeom>
          </p:spPr>
          <p:txBody>
            <a:bodyPr wrap="square">
              <a:spAutoFit/>
            </a:bodyPr>
            <a:lstStyle/>
            <a:p>
              <a:pPr algn="ctr"/>
              <a:r>
                <a:rPr lang="en-IN" sz="1400" dirty="0">
                  <a:solidFill>
                    <a:schemeClr val="bg1"/>
                  </a:solidFill>
                </a:rPr>
                <a:t>Third-Party Details</a:t>
              </a:r>
              <a:endParaRPr lang="en-US" sz="1400" dirty="0">
                <a:solidFill>
                  <a:schemeClr val="bg1"/>
                </a:solidFill>
              </a:endParaRPr>
            </a:p>
          </p:txBody>
        </p:sp>
        <p:grpSp>
          <p:nvGrpSpPr>
            <p:cNvPr id="97" name="Group 96">
              <a:extLst>
                <a:ext uri="{FF2B5EF4-FFF2-40B4-BE49-F238E27FC236}">
                  <a16:creationId xmlns:a16="http://schemas.microsoft.com/office/drawing/2014/main" id="{E2A98D2B-D495-4E0E-A44E-0A792BAB4E26}"/>
                </a:ext>
              </a:extLst>
            </p:cNvPr>
            <p:cNvGrpSpPr/>
            <p:nvPr/>
          </p:nvGrpSpPr>
          <p:grpSpPr>
            <a:xfrm>
              <a:off x="7586952" y="3154728"/>
              <a:ext cx="747413" cy="747412"/>
              <a:chOff x="7845909" y="3154728"/>
              <a:chExt cx="747413" cy="747412"/>
            </a:xfrm>
          </p:grpSpPr>
          <p:sp>
            <p:nvSpPr>
              <p:cNvPr id="98" name="Freeform: Shape 29">
                <a:extLst>
                  <a:ext uri="{FF2B5EF4-FFF2-40B4-BE49-F238E27FC236}">
                    <a16:creationId xmlns:a16="http://schemas.microsoft.com/office/drawing/2014/main" id="{C0C81CD0-617C-48D0-A16C-FFD25F1648FB}"/>
                  </a:ext>
                </a:extLst>
              </p:cNvPr>
              <p:cNvSpPr/>
              <p:nvPr/>
            </p:nvSpPr>
            <p:spPr>
              <a:xfrm>
                <a:off x="7845909" y="3154728"/>
                <a:ext cx="747413" cy="747412"/>
              </a:xfrm>
              <a:custGeom>
                <a:avLst/>
                <a:gdLst>
                  <a:gd name="connsiteX0" fmla="*/ 220980 w 220979"/>
                  <a:gd name="connsiteY0" fmla="*/ 110490 h 220979"/>
                  <a:gd name="connsiteX1" fmla="*/ 110490 w 220979"/>
                  <a:gd name="connsiteY1" fmla="*/ 220980 h 220979"/>
                  <a:gd name="connsiteX2" fmla="*/ 0 w 220979"/>
                  <a:gd name="connsiteY2" fmla="*/ 110490 h 220979"/>
                  <a:gd name="connsiteX3" fmla="*/ 110490 w 220979"/>
                  <a:gd name="connsiteY3" fmla="*/ 0 h 220979"/>
                  <a:gd name="connsiteX4" fmla="*/ 220980 w 220979"/>
                  <a:gd name="connsiteY4" fmla="*/ 110490 h 2209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79" h="220979">
                    <a:moveTo>
                      <a:pt x="220980" y="110490"/>
                    </a:moveTo>
                    <a:cubicBezTo>
                      <a:pt x="220980" y="171450"/>
                      <a:pt x="171450" y="220980"/>
                      <a:pt x="110490" y="220980"/>
                    </a:cubicBezTo>
                    <a:cubicBezTo>
                      <a:pt x="49530" y="220980"/>
                      <a:pt x="0" y="171450"/>
                      <a:pt x="0" y="110490"/>
                    </a:cubicBezTo>
                    <a:cubicBezTo>
                      <a:pt x="0" y="49530"/>
                      <a:pt x="49530" y="0"/>
                      <a:pt x="110490" y="0"/>
                    </a:cubicBezTo>
                    <a:cubicBezTo>
                      <a:pt x="171450" y="0"/>
                      <a:pt x="220980" y="49530"/>
                      <a:pt x="220980" y="110490"/>
                    </a:cubicBezTo>
                    <a:close/>
                  </a:path>
                </a:pathLst>
              </a:custGeom>
              <a:solidFill>
                <a:schemeClr val="bg2"/>
              </a:solidFill>
              <a:ln w="9525" cap="flat">
                <a:noFill/>
                <a:prstDash val="solid"/>
                <a:miter/>
              </a:ln>
            </p:spPr>
            <p:txBody>
              <a:bodyPr rtlCol="0" anchor="ctr"/>
              <a:lstStyle/>
              <a:p>
                <a:endParaRPr lang="en-US">
                  <a:solidFill>
                    <a:schemeClr val="bg1"/>
                  </a:solidFill>
                  <a:latin typeface="Arial" panose="020B0604020202020204" pitchFamily="34" charset="0"/>
                  <a:cs typeface="Arial" panose="020B0604020202020204" pitchFamily="34" charset="0"/>
                </a:endParaRPr>
              </a:p>
            </p:txBody>
          </p:sp>
          <p:pic>
            <p:nvPicPr>
              <p:cNvPr id="99" name="Graphic 98" descr="Boardroom">
                <a:extLst>
                  <a:ext uri="{FF2B5EF4-FFF2-40B4-BE49-F238E27FC236}">
                    <a16:creationId xmlns:a16="http://schemas.microsoft.com/office/drawing/2014/main" id="{85D182AB-C014-4D6A-9D21-988BB7E7DDC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930428" y="3181853"/>
                <a:ext cx="635770" cy="635770"/>
              </a:xfrm>
              <a:prstGeom prst="rect">
                <a:avLst/>
              </a:prstGeom>
            </p:spPr>
          </p:pic>
        </p:grpSp>
      </p:grpSp>
    </p:spTree>
    <p:extLst>
      <p:ext uri="{BB962C8B-B14F-4D97-AF65-F5344CB8AC3E}">
        <p14:creationId xmlns:p14="http://schemas.microsoft.com/office/powerpoint/2010/main" val="14651956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0EFAB-8566-4623-8D44-E98DB11B53EB}"/>
              </a:ext>
            </a:extLst>
          </p:cNvPr>
          <p:cNvSpPr>
            <a:spLocks noGrp="1"/>
          </p:cNvSpPr>
          <p:nvPr>
            <p:ph type="title"/>
          </p:nvPr>
        </p:nvSpPr>
        <p:spPr/>
        <p:txBody>
          <a:bodyPr/>
          <a:lstStyle/>
          <a:p>
            <a:r>
              <a:rPr lang="en-US" dirty="0"/>
              <a:t>Summary</a:t>
            </a:r>
          </a:p>
        </p:txBody>
      </p:sp>
      <p:pic>
        <p:nvPicPr>
          <p:cNvPr id="15363" name="Picture 3">
            <a:extLst>
              <a:ext uri="{FF2B5EF4-FFF2-40B4-BE49-F238E27FC236}">
                <a16:creationId xmlns:a16="http://schemas.microsoft.com/office/drawing/2014/main" id="{651450CC-FCC5-4C6D-8D59-AFF3A1C9AD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4316" r="14316"/>
          <a:stretch/>
        </p:blipFill>
        <p:spPr bwMode="auto">
          <a:xfrm>
            <a:off x="69669" y="852073"/>
            <a:ext cx="4466549" cy="4172365"/>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72A2E0DA-96EE-46F3-A6A7-447668ABA871}"/>
              </a:ext>
            </a:extLst>
          </p:cNvPr>
          <p:cNvSpPr/>
          <p:nvPr/>
        </p:nvSpPr>
        <p:spPr>
          <a:xfrm>
            <a:off x="4607784" y="852073"/>
            <a:ext cx="4466547" cy="41723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rgbClr val="6C6D72"/>
                </a:solidFill>
              </a:rPr>
              <a:t>We at Ecolab, are committed to ensuring our business conduct exemplifies integrity, the highest ethical standard, and is in accordance with Ecolab’s Code of Conduct, applicable laws, and regulations. </a:t>
            </a:r>
          </a:p>
          <a:p>
            <a:endParaRPr lang="en-US" sz="1400" dirty="0">
              <a:solidFill>
                <a:srgbClr val="6C6D72"/>
              </a:solidFill>
            </a:endParaRPr>
          </a:p>
          <a:p>
            <a:r>
              <a:rPr lang="en-US" sz="1400" dirty="0">
                <a:solidFill>
                  <a:srgbClr val="6C6D72"/>
                </a:solidFill>
              </a:rPr>
              <a:t>Thank you for completing our </a:t>
            </a:r>
            <a:r>
              <a:rPr lang="en-US" sz="1400" dirty="0">
                <a:solidFill>
                  <a:srgbClr val="FF0000"/>
                </a:solidFill>
              </a:rPr>
              <a:t>Global Anti-Corruption </a:t>
            </a:r>
            <a:r>
              <a:rPr lang="en-US" sz="1400" dirty="0">
                <a:solidFill>
                  <a:srgbClr val="6C6D72"/>
                </a:solidFill>
              </a:rPr>
              <a:t>training. </a:t>
            </a:r>
          </a:p>
          <a:p>
            <a:endParaRPr lang="en-US" sz="1400" dirty="0">
              <a:solidFill>
                <a:srgbClr val="6C6D72"/>
              </a:solidFill>
            </a:endParaRPr>
          </a:p>
          <a:p>
            <a:r>
              <a:rPr lang="en-US" sz="1400" dirty="0">
                <a:solidFill>
                  <a:srgbClr val="6C6D72"/>
                </a:solidFill>
              </a:rPr>
              <a:t>Please see our </a:t>
            </a:r>
            <a:r>
              <a:rPr lang="en-US" sz="1400" b="0" i="0" dirty="0">
                <a:solidFill>
                  <a:srgbClr val="0563C1"/>
                </a:solidFill>
                <a:effectLst/>
                <a:hlinkClick r:id="rId3">
                  <a:extLst>
                    <a:ext uri="{A12FA001-AC4F-418D-AE19-62706E023703}">
                      <ahyp:hlinkClr xmlns:ahyp="http://schemas.microsoft.com/office/drawing/2018/hyperlinkcolor" val="tx"/>
                    </a:ext>
                  </a:extLst>
                </a:hlinkClick>
              </a:rPr>
              <a:t>https://inside.ecolab.com/policy-center/resources/global/global-compliance-policies/global-anti-corruption-policies-other-languages</a:t>
            </a:r>
            <a:r>
              <a:rPr lang="en-US" sz="1400" b="0" i="0" dirty="0">
                <a:solidFill>
                  <a:srgbClr val="0563C1"/>
                </a:solidFill>
                <a:effectLst/>
              </a:rPr>
              <a:t> </a:t>
            </a:r>
            <a:r>
              <a:rPr lang="en-US" sz="1400" dirty="0">
                <a:solidFill>
                  <a:srgbClr val="6C6D72"/>
                </a:solidFill>
              </a:rPr>
              <a:t>Global </a:t>
            </a:r>
            <a:r>
              <a:rPr lang="en-US" sz="1400" dirty="0">
                <a:solidFill>
                  <a:srgbClr val="FF0000"/>
                </a:solidFill>
              </a:rPr>
              <a:t>Anti-Corruption</a:t>
            </a:r>
            <a:r>
              <a:rPr lang="en-US" sz="1400" dirty="0">
                <a:solidFill>
                  <a:srgbClr val="6C6D72"/>
                </a:solidFill>
              </a:rPr>
              <a:t> Policy and Procedures for additional details. </a:t>
            </a:r>
          </a:p>
          <a:p>
            <a:pPr algn="ctr"/>
            <a:endParaRPr lang="en-US" sz="1400" dirty="0">
              <a:solidFill>
                <a:srgbClr val="FF0000"/>
              </a:solidFill>
            </a:endParaRPr>
          </a:p>
        </p:txBody>
      </p:sp>
      <p:sp>
        <p:nvSpPr>
          <p:cNvPr id="14" name="Rectangle 13">
            <a:extLst>
              <a:ext uri="{FF2B5EF4-FFF2-40B4-BE49-F238E27FC236}">
                <a16:creationId xmlns:a16="http://schemas.microsoft.com/office/drawing/2014/main" id="{65515278-72C6-47A5-8674-B2D78B91CA0E}"/>
              </a:ext>
            </a:extLst>
          </p:cNvPr>
          <p:cNvSpPr/>
          <p:nvPr/>
        </p:nvSpPr>
        <p:spPr>
          <a:xfrm>
            <a:off x="9296400" y="0"/>
            <a:ext cx="1066800" cy="3762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Slide 31 </a:t>
            </a:r>
          </a:p>
        </p:txBody>
      </p:sp>
    </p:spTree>
    <p:extLst>
      <p:ext uri="{BB962C8B-B14F-4D97-AF65-F5344CB8AC3E}">
        <p14:creationId xmlns:p14="http://schemas.microsoft.com/office/powerpoint/2010/main" val="17362059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a:extLst>
              <a:ext uri="{FF2B5EF4-FFF2-40B4-BE49-F238E27FC236}">
                <a16:creationId xmlns:a16="http://schemas.microsoft.com/office/drawing/2014/main" id="{C0008AC3-7DF1-4F25-8342-3CA3BB84A98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5215" b="5215"/>
          <a:stretch/>
        </p:blipFill>
        <p:spPr bwMode="auto">
          <a:xfrm>
            <a:off x="0" y="0"/>
            <a:ext cx="9169400" cy="547687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2CF25ACA-18AD-4DD9-94F8-F6F9F5BAB275}"/>
              </a:ext>
            </a:extLst>
          </p:cNvPr>
          <p:cNvSpPr/>
          <p:nvPr/>
        </p:nvSpPr>
        <p:spPr>
          <a:xfrm>
            <a:off x="-7620" y="4254817"/>
            <a:ext cx="9177020" cy="122205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9" name="Text Placeholder 1">
            <a:extLst>
              <a:ext uri="{FF2B5EF4-FFF2-40B4-BE49-F238E27FC236}">
                <a16:creationId xmlns:a16="http://schemas.microsoft.com/office/drawing/2014/main" id="{68FA774D-95A9-4205-8F1D-559A2500104E}"/>
              </a:ext>
            </a:extLst>
          </p:cNvPr>
          <p:cNvSpPr txBox="1">
            <a:spLocks/>
          </p:cNvSpPr>
          <p:nvPr/>
        </p:nvSpPr>
        <p:spPr>
          <a:xfrm>
            <a:off x="1863183" y="4456705"/>
            <a:ext cx="5696169" cy="670961"/>
          </a:xfrm>
          <a:prstGeom prst="rect">
            <a:avLst/>
          </a:prstGeom>
        </p:spPr>
        <p:txBody>
          <a:bodyPr wrap="square">
            <a:noAutofit/>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sv-SE" sz="2000" b="1" dirty="0">
                <a:solidFill>
                  <a:schemeClr val="bg1"/>
                </a:solidFill>
              </a:rPr>
              <a:t>Congratulations!</a:t>
            </a:r>
          </a:p>
          <a:p>
            <a:r>
              <a:rPr lang="sv-SE" sz="2000" b="1" dirty="0">
                <a:solidFill>
                  <a:schemeClr val="bg1"/>
                </a:solidFill>
              </a:rPr>
              <a:t>Ecolab Global </a:t>
            </a:r>
            <a:r>
              <a:rPr lang="sv-SE" sz="2000" b="1" dirty="0">
                <a:solidFill>
                  <a:srgbClr val="FF0000"/>
                </a:solidFill>
              </a:rPr>
              <a:t>Anti-Corruption </a:t>
            </a:r>
            <a:r>
              <a:rPr lang="sv-SE" sz="2000" b="1" dirty="0">
                <a:solidFill>
                  <a:schemeClr val="bg1"/>
                </a:solidFill>
              </a:rPr>
              <a:t>Training</a:t>
            </a:r>
          </a:p>
        </p:txBody>
      </p:sp>
      <p:sp>
        <p:nvSpPr>
          <p:cNvPr id="20" name="Rectangle 19">
            <a:extLst>
              <a:ext uri="{FF2B5EF4-FFF2-40B4-BE49-F238E27FC236}">
                <a16:creationId xmlns:a16="http://schemas.microsoft.com/office/drawing/2014/main" id="{43B7B2F0-4283-4794-B010-8F96E442A6A6}"/>
              </a:ext>
            </a:extLst>
          </p:cNvPr>
          <p:cNvSpPr/>
          <p:nvPr/>
        </p:nvSpPr>
        <p:spPr>
          <a:xfrm>
            <a:off x="7687056" y="4730086"/>
            <a:ext cx="923544" cy="3448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7AC9"/>
                </a:solidFill>
              </a:rPr>
              <a:t>EXIT</a:t>
            </a:r>
          </a:p>
        </p:txBody>
      </p:sp>
      <p:cxnSp>
        <p:nvCxnSpPr>
          <p:cNvPr id="21" name="Straight Connector 20">
            <a:extLst>
              <a:ext uri="{FF2B5EF4-FFF2-40B4-BE49-F238E27FC236}">
                <a16:creationId xmlns:a16="http://schemas.microsoft.com/office/drawing/2014/main" id="{1C463FED-9B21-4409-A108-76F7FDE7F549}"/>
              </a:ext>
            </a:extLst>
          </p:cNvPr>
          <p:cNvCxnSpPr/>
          <p:nvPr/>
        </p:nvCxnSpPr>
        <p:spPr>
          <a:xfrm>
            <a:off x="1737449" y="4529137"/>
            <a:ext cx="0" cy="583912"/>
          </a:xfrm>
          <a:prstGeom prst="line">
            <a:avLst/>
          </a:prstGeom>
          <a:ln>
            <a:solidFill>
              <a:schemeClr val="bg1"/>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E8AE3C6B-369F-4569-A339-874CE576938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600" y="4622814"/>
            <a:ext cx="1381146" cy="360000"/>
          </a:xfrm>
          <a:prstGeom prst="rect">
            <a:avLst/>
          </a:prstGeom>
        </p:spPr>
      </p:pic>
    </p:spTree>
    <p:extLst>
      <p:ext uri="{BB962C8B-B14F-4D97-AF65-F5344CB8AC3E}">
        <p14:creationId xmlns:p14="http://schemas.microsoft.com/office/powerpoint/2010/main" val="862184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3F624-B228-4EBD-A04C-9B7AC9C95BDA}"/>
              </a:ext>
            </a:extLst>
          </p:cNvPr>
          <p:cNvGrpSpPr/>
          <p:nvPr/>
        </p:nvGrpSpPr>
        <p:grpSpPr>
          <a:xfrm>
            <a:off x="12700" y="988969"/>
            <a:ext cx="9144000" cy="3654468"/>
            <a:chOff x="12700" y="1178364"/>
            <a:chExt cx="9144000" cy="3654468"/>
          </a:xfrm>
        </p:grpSpPr>
        <p:sp>
          <p:nvSpPr>
            <p:cNvPr id="5" name="Rectangle 4">
              <a:extLst>
                <a:ext uri="{FF2B5EF4-FFF2-40B4-BE49-F238E27FC236}">
                  <a16:creationId xmlns:a16="http://schemas.microsoft.com/office/drawing/2014/main" id="{AFA09F02-8938-405E-9515-8C4FB7334A28}"/>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A927BDA-B01C-4B3C-99F9-A264786426DB}"/>
                </a:ext>
              </a:extLst>
            </p:cNvPr>
            <p:cNvSpPr/>
            <p:nvPr/>
          </p:nvSpPr>
          <p:spPr>
            <a:xfrm>
              <a:off x="5423863" y="1446112"/>
              <a:ext cx="3477463" cy="400110"/>
            </a:xfrm>
            <a:prstGeom prst="rect">
              <a:avLst/>
            </a:prstGeom>
          </p:spPr>
          <p:txBody>
            <a:bodyPr wrap="square" anchor="ctr">
              <a:spAutoFit/>
            </a:bodyPr>
            <a:lstStyle/>
            <a:p>
              <a:r>
                <a:rPr lang="en-US" sz="2000" b="1" dirty="0">
                  <a:solidFill>
                    <a:schemeClr val="accent3"/>
                  </a:solidFill>
                  <a:latin typeface="Arial Black" panose="020B0A04020102020204" pitchFamily="34" charset="0"/>
                </a:rPr>
                <a:t>Bribe</a:t>
              </a:r>
            </a:p>
          </p:txBody>
        </p:sp>
        <p:cxnSp>
          <p:nvCxnSpPr>
            <p:cNvPr id="7" name="Straight Connector 6">
              <a:extLst>
                <a:ext uri="{FF2B5EF4-FFF2-40B4-BE49-F238E27FC236}">
                  <a16:creationId xmlns:a16="http://schemas.microsoft.com/office/drawing/2014/main" id="{DE0E543A-F90A-468D-8B29-818DAF4CDAE9}"/>
                </a:ext>
              </a:extLst>
            </p:cNvPr>
            <p:cNvCxnSpPr>
              <a:cxnSpLocks/>
            </p:cNvCxnSpPr>
            <p:nvPr/>
          </p:nvCxnSpPr>
          <p:spPr>
            <a:xfrm>
              <a:off x="5515425" y="1989262"/>
              <a:ext cx="310269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5B2AD0-5C55-4CB2-83D0-C93C429D985B}"/>
                </a:ext>
              </a:extLst>
            </p:cNvPr>
            <p:cNvSpPr/>
            <p:nvPr/>
          </p:nvSpPr>
          <p:spPr>
            <a:xfrm>
              <a:off x="5334000" y="2089632"/>
              <a:ext cx="3703841" cy="2616101"/>
            </a:xfrm>
            <a:prstGeom prst="rect">
              <a:avLst/>
            </a:prstGeom>
          </p:spPr>
          <p:txBody>
            <a:bodyPr wrap="square">
              <a:spAutoFit/>
            </a:bodyPr>
            <a:lstStyle/>
            <a:p>
              <a:pPr indent="-342900">
                <a:spcBef>
                  <a:spcPts val="600"/>
                </a:spcBef>
                <a:spcAft>
                  <a:spcPts val="600"/>
                </a:spcAft>
                <a:tabLst>
                  <a:tab pos="457200" algn="l"/>
                </a:tabLst>
              </a:pPr>
              <a:r>
                <a:rPr lang="en-US" sz="1400" dirty="0"/>
                <a:t>A </a:t>
              </a:r>
              <a:r>
                <a:rPr lang="en-US" sz="1400" b="1" i="1" dirty="0">
                  <a:solidFill>
                    <a:schemeClr val="accent3"/>
                  </a:solidFill>
                </a:rPr>
                <a:t>Bribe</a:t>
              </a:r>
              <a:r>
                <a:rPr lang="en-US" sz="1400" dirty="0"/>
                <a:t> or </a:t>
              </a:r>
              <a:r>
                <a:rPr lang="en-US" sz="1400" b="1" i="1" dirty="0">
                  <a:solidFill>
                    <a:schemeClr val="accent3"/>
                  </a:solidFill>
                </a:rPr>
                <a:t>Bribery</a:t>
              </a:r>
              <a:r>
                <a:rPr lang="en-US" sz="1400" dirty="0"/>
                <a:t> is directly or indirectly paying, promising, giving, offering, or authorizing to give anything of value to a foreign official or government employee or representative of a commercial entity for the purpose of influencing that person to misuse his or her position to influence any act or decision to obtain any improper advantage to obtain or retain business. </a:t>
              </a:r>
            </a:p>
            <a:p>
              <a:pPr indent="-342900">
                <a:spcBef>
                  <a:spcPts val="600"/>
                </a:spcBef>
                <a:spcAft>
                  <a:spcPts val="600"/>
                </a:spcAft>
                <a:tabLst>
                  <a:tab pos="457200" algn="l"/>
                </a:tabLst>
              </a:pPr>
              <a:r>
                <a:rPr lang="en-US" sz="1400" dirty="0"/>
                <a:t>It is not necessary for the corrupt act to be completed to violate the anti-corruption laws. </a:t>
              </a:r>
            </a:p>
          </p:txBody>
        </p:sp>
      </p:grpSp>
      <p:pic>
        <p:nvPicPr>
          <p:cNvPr id="7170" name="Picture 2">
            <a:extLst>
              <a:ext uri="{FF2B5EF4-FFF2-40B4-BE49-F238E27FC236}">
                <a16:creationId xmlns:a16="http://schemas.microsoft.com/office/drawing/2014/main" id="{809A63FE-4682-49C8-B53A-0BC1B28A8D7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1889" r="1889"/>
          <a:stretch/>
        </p:blipFill>
        <p:spPr bwMode="auto">
          <a:xfrm>
            <a:off x="-2726" y="984206"/>
            <a:ext cx="5282377" cy="36544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714BC19-7813-4D27-9576-4057F279DC6D}"/>
              </a:ext>
            </a:extLst>
          </p:cNvPr>
          <p:cNvSpPr>
            <a:spLocks noGrp="1"/>
          </p:cNvSpPr>
          <p:nvPr>
            <p:ph type="title"/>
          </p:nvPr>
        </p:nvSpPr>
        <p:spPr/>
        <p:txBody>
          <a:bodyPr/>
          <a:lstStyle/>
          <a:p>
            <a:r>
              <a:rPr lang="en-US" dirty="0"/>
              <a:t>Understanding Anti-Corruption and Bribery Laws</a:t>
            </a:r>
          </a:p>
        </p:txBody>
      </p:sp>
      <p:sp>
        <p:nvSpPr>
          <p:cNvPr id="11" name="Text Placeholder 13">
            <a:extLst>
              <a:ext uri="{FF2B5EF4-FFF2-40B4-BE49-F238E27FC236}">
                <a16:creationId xmlns:a16="http://schemas.microsoft.com/office/drawing/2014/main" id="{6CD9A80B-B758-44D3-9D3C-5897AB55CF88}"/>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2" name="Group 11">
            <a:extLst>
              <a:ext uri="{FF2B5EF4-FFF2-40B4-BE49-F238E27FC236}">
                <a16:creationId xmlns:a16="http://schemas.microsoft.com/office/drawing/2014/main" id="{772C526E-92F1-4364-AE83-2AB9A21A7B6D}"/>
              </a:ext>
            </a:extLst>
          </p:cNvPr>
          <p:cNvGrpSpPr/>
          <p:nvPr/>
        </p:nvGrpSpPr>
        <p:grpSpPr>
          <a:xfrm>
            <a:off x="8763521" y="4757297"/>
            <a:ext cx="304278" cy="289038"/>
            <a:chOff x="12714421" y="4735212"/>
            <a:chExt cx="468914" cy="445428"/>
          </a:xfrm>
          <a:solidFill>
            <a:schemeClr val="accent3"/>
          </a:solidFill>
        </p:grpSpPr>
        <p:sp>
          <p:nvSpPr>
            <p:cNvPr id="13" name="Oval 12">
              <a:extLst>
                <a:ext uri="{FF2B5EF4-FFF2-40B4-BE49-F238E27FC236}">
                  <a16:creationId xmlns:a16="http://schemas.microsoft.com/office/drawing/2014/main" id="{42DA430A-B9D9-43CD-9427-2AA651FFB61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Graphic 13" descr="Carrot Up">
              <a:extLst>
                <a:ext uri="{FF2B5EF4-FFF2-40B4-BE49-F238E27FC236}">
                  <a16:creationId xmlns:a16="http://schemas.microsoft.com/office/drawing/2014/main" id="{C8AF03A3-AE27-4218-ABA3-F5CD7198F23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12737907" y="4735212"/>
              <a:ext cx="445428" cy="445428"/>
            </a:xfrm>
            <a:prstGeom prst="rect">
              <a:avLst/>
            </a:prstGeom>
          </p:spPr>
        </p:pic>
      </p:grpSp>
      <p:grpSp>
        <p:nvGrpSpPr>
          <p:cNvPr id="15" name="Group 14">
            <a:extLst>
              <a:ext uri="{FF2B5EF4-FFF2-40B4-BE49-F238E27FC236}">
                <a16:creationId xmlns:a16="http://schemas.microsoft.com/office/drawing/2014/main" id="{16967E4F-2DE3-4596-9071-D1DAE3D836B7}"/>
              </a:ext>
            </a:extLst>
          </p:cNvPr>
          <p:cNvGrpSpPr/>
          <p:nvPr/>
        </p:nvGrpSpPr>
        <p:grpSpPr>
          <a:xfrm>
            <a:off x="8305787" y="4757297"/>
            <a:ext cx="297603" cy="289038"/>
            <a:chOff x="12678540" y="4735212"/>
            <a:chExt cx="458628" cy="445428"/>
          </a:xfrm>
          <a:solidFill>
            <a:schemeClr val="accent3"/>
          </a:solidFill>
        </p:grpSpPr>
        <p:sp>
          <p:nvSpPr>
            <p:cNvPr id="17" name="Oval 16">
              <a:extLst>
                <a:ext uri="{FF2B5EF4-FFF2-40B4-BE49-F238E27FC236}">
                  <a16:creationId xmlns:a16="http://schemas.microsoft.com/office/drawing/2014/main" id="{42B06A82-2388-4F72-84A3-68243C4B2033}"/>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Graphic 17" descr="Carrot Up">
              <a:extLst>
                <a:ext uri="{FF2B5EF4-FFF2-40B4-BE49-F238E27FC236}">
                  <a16:creationId xmlns:a16="http://schemas.microsoft.com/office/drawing/2014/main" id="{D03D2E0A-F301-46C9-B524-BAC2F6F9031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6200000" flipH="1">
              <a:off x="12678540" y="4735212"/>
              <a:ext cx="445428" cy="445428"/>
            </a:xfrm>
            <a:prstGeom prst="rect">
              <a:avLst/>
            </a:prstGeom>
          </p:spPr>
        </p:pic>
      </p:grpSp>
    </p:spTree>
    <p:extLst>
      <p:ext uri="{BB962C8B-B14F-4D97-AF65-F5344CB8AC3E}">
        <p14:creationId xmlns:p14="http://schemas.microsoft.com/office/powerpoint/2010/main" val="2146818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6953F624-B228-4EBD-A04C-9B7AC9C95BDA}"/>
              </a:ext>
            </a:extLst>
          </p:cNvPr>
          <p:cNvGrpSpPr/>
          <p:nvPr/>
        </p:nvGrpSpPr>
        <p:grpSpPr>
          <a:xfrm>
            <a:off x="12700" y="988969"/>
            <a:ext cx="9144000" cy="3654468"/>
            <a:chOff x="12700" y="1178364"/>
            <a:chExt cx="9144000" cy="3654468"/>
          </a:xfrm>
        </p:grpSpPr>
        <p:sp>
          <p:nvSpPr>
            <p:cNvPr id="5" name="Rectangle 4">
              <a:extLst>
                <a:ext uri="{FF2B5EF4-FFF2-40B4-BE49-F238E27FC236}">
                  <a16:creationId xmlns:a16="http://schemas.microsoft.com/office/drawing/2014/main" id="{AFA09F02-8938-405E-9515-8C4FB7334A28}"/>
                </a:ext>
              </a:extLst>
            </p:cNvPr>
            <p:cNvSpPr/>
            <p:nvPr/>
          </p:nvSpPr>
          <p:spPr>
            <a:xfrm>
              <a:off x="12700" y="1178364"/>
              <a:ext cx="9144000" cy="36544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A927BDA-B01C-4B3C-99F9-A264786426DB}"/>
                </a:ext>
              </a:extLst>
            </p:cNvPr>
            <p:cNvSpPr/>
            <p:nvPr/>
          </p:nvSpPr>
          <p:spPr>
            <a:xfrm>
              <a:off x="5423863" y="1446112"/>
              <a:ext cx="3477463" cy="400110"/>
            </a:xfrm>
            <a:prstGeom prst="rect">
              <a:avLst/>
            </a:prstGeom>
          </p:spPr>
          <p:txBody>
            <a:bodyPr wrap="square" anchor="ctr">
              <a:spAutoFit/>
            </a:bodyPr>
            <a:lstStyle/>
            <a:p>
              <a:r>
                <a:rPr lang="en-US" sz="2000" b="1" dirty="0">
                  <a:solidFill>
                    <a:schemeClr val="accent3"/>
                  </a:solidFill>
                  <a:latin typeface="Arial Black" panose="020B0A04020102020204" pitchFamily="34" charset="0"/>
                </a:rPr>
                <a:t>Corruption</a:t>
              </a:r>
            </a:p>
          </p:txBody>
        </p:sp>
        <p:cxnSp>
          <p:nvCxnSpPr>
            <p:cNvPr id="7" name="Straight Connector 6">
              <a:extLst>
                <a:ext uri="{FF2B5EF4-FFF2-40B4-BE49-F238E27FC236}">
                  <a16:creationId xmlns:a16="http://schemas.microsoft.com/office/drawing/2014/main" id="{DE0E543A-F90A-468D-8B29-818DAF4CDAE9}"/>
                </a:ext>
              </a:extLst>
            </p:cNvPr>
            <p:cNvCxnSpPr>
              <a:cxnSpLocks/>
            </p:cNvCxnSpPr>
            <p:nvPr/>
          </p:nvCxnSpPr>
          <p:spPr>
            <a:xfrm>
              <a:off x="5515425" y="1989262"/>
              <a:ext cx="3102696"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5B2AD0-5C55-4CB2-83D0-C93C429D985B}"/>
                </a:ext>
              </a:extLst>
            </p:cNvPr>
            <p:cNvSpPr/>
            <p:nvPr/>
          </p:nvSpPr>
          <p:spPr>
            <a:xfrm>
              <a:off x="5334000" y="2089632"/>
              <a:ext cx="3703841" cy="954107"/>
            </a:xfrm>
            <a:prstGeom prst="rect">
              <a:avLst/>
            </a:prstGeom>
          </p:spPr>
          <p:txBody>
            <a:bodyPr wrap="square">
              <a:spAutoFit/>
            </a:bodyPr>
            <a:lstStyle/>
            <a:p>
              <a:pPr indent="-342900">
                <a:spcBef>
                  <a:spcPts val="600"/>
                </a:spcBef>
                <a:spcAft>
                  <a:spcPts val="600"/>
                </a:spcAft>
                <a:tabLst>
                  <a:tab pos="457200" algn="l"/>
                </a:tabLst>
              </a:pPr>
              <a:r>
                <a:rPr lang="en-US" sz="1400" b="1" i="1" dirty="0">
                  <a:solidFill>
                    <a:schemeClr val="accent3"/>
                  </a:solidFill>
                </a:rPr>
                <a:t>Corruption</a:t>
              </a:r>
              <a:r>
                <a:rPr lang="en-US" sz="1400" dirty="0"/>
                <a:t> is dishonest and fraudulent conduct by those in power in abuse of public or private office for personal gain, typically involving bribery.</a:t>
              </a:r>
            </a:p>
          </p:txBody>
        </p:sp>
      </p:grpSp>
      <p:sp>
        <p:nvSpPr>
          <p:cNvPr id="2" name="Title 1">
            <a:extLst>
              <a:ext uri="{FF2B5EF4-FFF2-40B4-BE49-F238E27FC236}">
                <a16:creationId xmlns:a16="http://schemas.microsoft.com/office/drawing/2014/main" id="{A714BC19-7813-4D27-9576-4057F279DC6D}"/>
              </a:ext>
            </a:extLst>
          </p:cNvPr>
          <p:cNvSpPr>
            <a:spLocks noGrp="1"/>
          </p:cNvSpPr>
          <p:nvPr>
            <p:ph type="title"/>
          </p:nvPr>
        </p:nvSpPr>
        <p:spPr/>
        <p:txBody>
          <a:bodyPr/>
          <a:lstStyle/>
          <a:p>
            <a:r>
              <a:rPr lang="en-US" dirty="0"/>
              <a:t>Understanding Anti-Corruption and Bribery Laws</a:t>
            </a:r>
          </a:p>
        </p:txBody>
      </p:sp>
      <p:sp>
        <p:nvSpPr>
          <p:cNvPr id="11" name="Text Placeholder 13">
            <a:extLst>
              <a:ext uri="{FF2B5EF4-FFF2-40B4-BE49-F238E27FC236}">
                <a16:creationId xmlns:a16="http://schemas.microsoft.com/office/drawing/2014/main" id="{6CD9A80B-B758-44D3-9D3C-5897AB55CF88}"/>
              </a:ext>
            </a:extLst>
          </p:cNvPr>
          <p:cNvSpPr txBox="1">
            <a:spLocks/>
          </p:cNvSpPr>
          <p:nvPr/>
        </p:nvSpPr>
        <p:spPr>
          <a:xfrm>
            <a:off x="5279652" y="4773525"/>
            <a:ext cx="2797548" cy="212788"/>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r"/>
            <a:r>
              <a:rPr lang="en-US" sz="1100" i="1" dirty="0">
                <a:solidFill>
                  <a:schemeClr val="accent3"/>
                </a:solidFill>
              </a:rPr>
              <a:t>Click through the arrows for more details.</a:t>
            </a:r>
          </a:p>
        </p:txBody>
      </p:sp>
      <p:grpSp>
        <p:nvGrpSpPr>
          <p:cNvPr id="12" name="Group 11">
            <a:extLst>
              <a:ext uri="{FF2B5EF4-FFF2-40B4-BE49-F238E27FC236}">
                <a16:creationId xmlns:a16="http://schemas.microsoft.com/office/drawing/2014/main" id="{772C526E-92F1-4364-AE83-2AB9A21A7B6D}"/>
              </a:ext>
            </a:extLst>
          </p:cNvPr>
          <p:cNvGrpSpPr/>
          <p:nvPr/>
        </p:nvGrpSpPr>
        <p:grpSpPr>
          <a:xfrm>
            <a:off x="8763521" y="4757297"/>
            <a:ext cx="304278" cy="289038"/>
            <a:chOff x="12714421" y="4735212"/>
            <a:chExt cx="468914" cy="445428"/>
          </a:xfrm>
          <a:solidFill>
            <a:schemeClr val="accent3"/>
          </a:solidFill>
        </p:grpSpPr>
        <p:sp>
          <p:nvSpPr>
            <p:cNvPr id="13" name="Oval 12">
              <a:extLst>
                <a:ext uri="{FF2B5EF4-FFF2-40B4-BE49-F238E27FC236}">
                  <a16:creationId xmlns:a16="http://schemas.microsoft.com/office/drawing/2014/main" id="{42DA430A-B9D9-43CD-9427-2AA651FFB619}"/>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Graphic 13" descr="Carrot Up">
              <a:extLst>
                <a:ext uri="{FF2B5EF4-FFF2-40B4-BE49-F238E27FC236}">
                  <a16:creationId xmlns:a16="http://schemas.microsoft.com/office/drawing/2014/main" id="{C8AF03A3-AE27-4218-ABA3-F5CD7198F23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2737907" y="4735212"/>
              <a:ext cx="445428" cy="445428"/>
            </a:xfrm>
            <a:prstGeom prst="rect">
              <a:avLst/>
            </a:prstGeom>
          </p:spPr>
        </p:pic>
      </p:grpSp>
      <p:grpSp>
        <p:nvGrpSpPr>
          <p:cNvPr id="15" name="Group 14">
            <a:extLst>
              <a:ext uri="{FF2B5EF4-FFF2-40B4-BE49-F238E27FC236}">
                <a16:creationId xmlns:a16="http://schemas.microsoft.com/office/drawing/2014/main" id="{16967E4F-2DE3-4596-9071-D1DAE3D836B7}"/>
              </a:ext>
            </a:extLst>
          </p:cNvPr>
          <p:cNvGrpSpPr/>
          <p:nvPr/>
        </p:nvGrpSpPr>
        <p:grpSpPr>
          <a:xfrm>
            <a:off x="8305787" y="4757297"/>
            <a:ext cx="297603" cy="289038"/>
            <a:chOff x="12678540" y="4735212"/>
            <a:chExt cx="458628" cy="445428"/>
          </a:xfrm>
          <a:solidFill>
            <a:schemeClr val="accent3"/>
          </a:solidFill>
        </p:grpSpPr>
        <p:sp>
          <p:nvSpPr>
            <p:cNvPr id="17" name="Oval 16">
              <a:extLst>
                <a:ext uri="{FF2B5EF4-FFF2-40B4-BE49-F238E27FC236}">
                  <a16:creationId xmlns:a16="http://schemas.microsoft.com/office/drawing/2014/main" id="{42B06A82-2388-4F72-84A3-68243C4B2033}"/>
                </a:ext>
              </a:extLst>
            </p:cNvPr>
            <p:cNvSpPr/>
            <p:nvPr/>
          </p:nvSpPr>
          <p:spPr>
            <a:xfrm>
              <a:off x="12714421" y="4735213"/>
              <a:ext cx="422747" cy="422746"/>
            </a:xfrm>
            <a:prstGeom prst="ellipse">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8" name="Graphic 17" descr="Carrot Up">
              <a:extLst>
                <a:ext uri="{FF2B5EF4-FFF2-40B4-BE49-F238E27FC236}">
                  <a16:creationId xmlns:a16="http://schemas.microsoft.com/office/drawing/2014/main" id="{D03D2E0A-F301-46C9-B524-BAC2F6F9031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6200000" flipH="1">
              <a:off x="12678540" y="4735212"/>
              <a:ext cx="445428" cy="445428"/>
            </a:xfrm>
            <a:prstGeom prst="rect">
              <a:avLst/>
            </a:prstGeom>
          </p:spPr>
        </p:pic>
      </p:grpSp>
      <p:pic>
        <p:nvPicPr>
          <p:cNvPr id="3" name="Picture 2">
            <a:extLst>
              <a:ext uri="{FF2B5EF4-FFF2-40B4-BE49-F238E27FC236}">
                <a16:creationId xmlns:a16="http://schemas.microsoft.com/office/drawing/2014/main" id="{11B25DFC-DFC0-4B0E-84F2-39555418118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1681" r="1681"/>
          <a:stretch/>
        </p:blipFill>
        <p:spPr bwMode="auto">
          <a:xfrm>
            <a:off x="-19659" y="985813"/>
            <a:ext cx="5299310" cy="3652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293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195&quot;&gt;&lt;object type=&quot;3&quot; unique_id=&quot;17948&quot;&gt;&lt;property id=&quot;20148&quot; value=&quot;5&quot;/&gt;&lt;property id=&quot;20300&quot; value=&quot;Slide 1&quot;/&gt;&lt;property id=&quot;20307&quot; value=&quot;432&quot;/&gt;&lt;/object&gt;&lt;object type=&quot;3&quot; unique_id=&quot;17949&quot;&gt;&lt;property id=&quot;20148&quot; value=&quot;5&quot;/&gt;&lt;property id=&quot;20300&quot; value=&quot;Slide 2 - &amp;quot;Navigation&amp;quot;&quot;/&gt;&lt;property id=&quot;20307&quot; value=&quot;753&quot;/&gt;&lt;/object&gt;&lt;object type=&quot;3&quot; unique_id=&quot;17950&quot;&gt;&lt;property id=&quot;20148&quot; value=&quot;5&quot;/&gt;&lt;property id=&quot;20300&quot; value=&quot;Slide 3 - &amp;quot;Introduction &amp;quot;&quot;/&gt;&lt;property id=&quot;20307&quot; value=&quot;735&quot;/&gt;&lt;/object&gt;&lt;object type=&quot;3&quot; unique_id=&quot;17951&quot;&gt;&lt;property id=&quot;20148&quot; value=&quot;5&quot;/&gt;&lt;property id=&quot;20300&quot; value=&quot;Slide 5 - &amp;quot;Introduction &amp;quot;&quot;/&gt;&lt;property id=&quot;20307&quot; value=&quot;744&quot;/&gt;&lt;/object&gt;&lt;object type=&quot;3&quot; unique_id=&quot;17952&quot;&gt;&lt;property id=&quot;20148&quot; value=&quot;5&quot;/&gt;&lt;property id=&quot;20300&quot; value=&quot;Slide 6 - &amp;quot;Introduction &amp;quot;&quot;/&gt;&lt;property id=&quot;20307&quot; value=&quot;754&quot;/&gt;&lt;/object&gt;&lt;object type=&quot;3&quot; unique_id=&quot;17953&quot;&gt;&lt;property id=&quot;20148&quot; value=&quot;5&quot;/&gt;&lt;property id=&quot;20300&quot; value=&quot;Slide 7 - &amp;quot;Learning Objectives&amp;quot;&quot;/&gt;&lt;property id=&quot;20307&quot; value=&quot;717&quot;/&gt;&lt;/object&gt;&lt;object type=&quot;3&quot; unique_id=&quot;17954&quot;&gt;&lt;property id=&quot;20148&quot; value=&quot;5&quot;/&gt;&lt;property id=&quot;20300&quot; value=&quot;Slide 8 - &amp;quot;What is a Permit to Work (PtW)?&amp;quot;&quot;/&gt;&lt;property id=&quot;20307&quot; value=&quot;728&quot;/&gt;&lt;/object&gt;&lt;object type=&quot;3&quot; unique_id=&quot;17955&quot;&gt;&lt;property id=&quot;20148&quot; value=&quot;5&quot;/&gt;&lt;property id=&quot;20300&quot; value=&quot;Slide 9 - &amp;quot;Hazard and Risk &amp;quot;&quot;/&gt;&lt;property id=&quot;20307&quot; value=&quot;722&quot;/&gt;&lt;/object&gt;&lt;object type=&quot;3&quot; unique_id=&quot;17956&quot;&gt;&lt;property id=&quot;20148&quot; value=&quot;5&quot;/&gt;&lt;property id=&quot;20300&quot; value=&quot;Slide 10 - &amp;quot;Hazard and Risk &amp;quot;&quot;/&gt;&lt;property id=&quot;20307&quot; value=&quot;723&quot;/&gt;&lt;/object&gt;&lt;object type=&quot;3&quot; unique_id=&quot;17957&quot;&gt;&lt;property id=&quot;20148&quot; value=&quot;5&quot;/&gt;&lt;property id=&quot;20300&quot; value=&quot;Slide 11 - &amp;quot;Why do we need a PtW?&amp;quot;&quot;/&gt;&lt;property id=&quot;20307&quot; value=&quot;729&quot;/&gt;&lt;/object&gt;&lt;object type=&quot;3&quot; unique_id=&quot;17958&quot;&gt;&lt;property id=&quot;20148&quot; value=&quot;5&quot;/&gt;&lt;property id=&quot;20300&quot; value=&quot;Slide 12 - &amp;quot;When do we need to issue a PtW?&amp;quot;&quot;/&gt;&lt;property id=&quot;20307&quot; value=&quot;730&quot;/&gt;&lt;/object&gt;&lt;object type=&quot;3&quot; unique_id=&quot;17959&quot;&gt;&lt;property id=&quot;20148&quot; value=&quot;5&quot;/&gt;&lt;property id=&quot;20300&quot; value=&quot;Slide 13 - &amp;quot;Hazardous Work&amp;quot;&quot;/&gt;&lt;property id=&quot;20307&quot; value=&quot;718&quot;/&gt;&lt;/object&gt;&lt;object type=&quot;3&quot; unique_id=&quot;17960&quot;&gt;&lt;property id=&quot;20148&quot; value=&quot;5&quot;/&gt;&lt;property id=&quot;20300&quot; value=&quot;Slide 14 - &amp;quot;Hazardous Work&amp;quot;&quot;/&gt;&lt;property id=&quot;20307&quot; value=&quot;726&quot;/&gt;&lt;/object&gt;&lt;object type=&quot;3&quot; unique_id=&quot;17961&quot;&gt;&lt;property id=&quot;20148&quot; value=&quot;5&quot;/&gt;&lt;property id=&quot;20300&quot; value=&quot;Slide 15 - &amp;quot;PtW Decision Chart&amp;quot;&quot;/&gt;&lt;property id=&quot;20307&quot; value=&quot;721&quot;/&gt;&lt;/object&gt;&lt;object type=&quot;3&quot; unique_id=&quot;17962&quot;&gt;&lt;property id=&quot;20148&quot; value=&quot;5&quot;/&gt;&lt;property id=&quot;20300&quot; value=&quot;Slide 16 - &amp;quot;Who should issue a PtW? &amp;quot;&quot;/&gt;&lt;property id=&quot;20307&quot; value=&quot;727&quot;/&gt;&lt;/object&gt;&lt;object type=&quot;3&quot; unique_id=&quot;17963&quot;&gt;&lt;property id=&quot;20148&quot; value=&quot;5&quot;/&gt;&lt;property id=&quot;20300&quot; value=&quot;Slide 17 - &amp;quot;Who should issue a PtW? &amp;quot;&quot;/&gt;&lt;property id=&quot;20307&quot; value=&quot;741&quot;/&gt;&lt;/object&gt;&lt;object type=&quot;3&quot; unique_id=&quot;17964&quot;&gt;&lt;property id=&quot;20148&quot; value=&quot;5&quot;/&gt;&lt;property id=&quot;20300&quot; value=&quot;Slide 18 - &amp;quot;Who should issue a PtW? &amp;quot;&quot;/&gt;&lt;property id=&quot;20307&quot; value=&quot;742&quot;/&gt;&lt;/object&gt;&lt;object type=&quot;3&quot; unique_id=&quot;17965&quot;&gt;&lt;property id=&quot;20148&quot; value=&quot;5&quot;/&gt;&lt;property id=&quot;20300&quot; value=&quot;Slide 19 - &amp;quot;How should a PtW be issued?&amp;quot;&quot;/&gt;&lt;property id=&quot;20307&quot; value=&quot;724&quot;/&gt;&lt;/object&gt;&lt;object type=&quot;3&quot; unique_id=&quot;17966&quot;&gt;&lt;property id=&quot;20148&quot; value=&quot;5&quot;/&gt;&lt;property id=&quot;20300&quot; value=&quot;Slide 20 - &amp;quot;How should a PtW be issued?&amp;quot;&quot;/&gt;&lt;property id=&quot;20307&quot; value=&quot;758&quot;/&gt;&lt;/object&gt;&lt;object type=&quot;3&quot; unique_id=&quot;17967&quot;&gt;&lt;property id=&quot;20148&quot; value=&quot;5&quot;/&gt;&lt;property id=&quot;20300&quot; value=&quot;Slide 21 - &amp;quot;Permit Hand-back&amp;quot;&quot;/&gt;&lt;property id=&quot;20307&quot; value=&quot;733&quot;/&gt;&lt;/object&gt;&lt;object type=&quot;3&quot; unique_id=&quot;17968&quot;&gt;&lt;property id=&quot;20148&quot; value=&quot;5&quot;/&gt;&lt;property id=&quot;20300&quot; value=&quot;Slide 22 - &amp;quot;Permit Hand-back&amp;quot;&quot;/&gt;&lt;property id=&quot;20307&quot; value=&quot;756&quot;/&gt;&lt;/object&gt;&lt;object type=&quot;3&quot; unique_id=&quot;17969&quot;&gt;&lt;property id=&quot;20148&quot; value=&quot;5&quot;/&gt;&lt;property id=&quot;20300&quot; value=&quot;Slide 23 - &amp;quot;Work Standard &amp;amp; Forms &amp;quot;&quot;/&gt;&lt;property id=&quot;20307&quot; value=&quot;734&quot;/&gt;&lt;/object&gt;&lt;object type=&quot;3&quot; unique_id=&quot;17970&quot;&gt;&lt;property id=&quot;20148&quot; value=&quot;5&quot;/&gt;&lt;property id=&quot;20300&quot; value=&quot;Slide 24 - &amp;quot;Work Standard &amp;amp; Forms &amp;quot;&quot;/&gt;&lt;property id=&quot;20307&quot; value=&quot;755&quot;/&gt;&lt;/object&gt;&lt;object type=&quot;3&quot; unique_id=&quot;17971&quot;&gt;&lt;property id=&quot;20148&quot; value=&quot;5&quot;/&gt;&lt;property id=&quot;20300&quot; value=&quot;Slide 25 - &amp;quot;Summary &amp;quot;&quot;/&gt;&lt;property id=&quot;20307&quot; value=&quot;752&quot;/&gt;&lt;/object&gt;&lt;object type=&quot;3&quot; unique_id=&quot;17972&quot;&gt;&lt;property id=&quot;20148&quot; value=&quot;5&quot;/&gt;&lt;property id=&quot;20300&quot; value=&quot;Slide 26 - &amp;quot;Final Quiz&amp;quot;&quot;/&gt;&lt;property id=&quot;20307&quot; value=&quot;749&quot;/&gt;&lt;/object&gt;&lt;object type=&quot;3&quot; unique_id=&quot;17973&quot;&gt;&lt;property id=&quot;20148&quot; value=&quot;5&quot;/&gt;&lt;property id=&quot;20300&quot; value=&quot;Slide 27 - &amp;quot;Final Quiz&amp;quot;&quot;/&gt;&lt;property id=&quot;20307&quot; value=&quot;737&quot;/&gt;&lt;/object&gt;&lt;object type=&quot;3&quot; unique_id=&quot;17974&quot;&gt;&lt;property id=&quot;20148&quot; value=&quot;5&quot;/&gt;&lt;property id=&quot;20300&quot; value=&quot;Slide 28 - &amp;quot;Final Quiz&amp;quot;&quot;/&gt;&lt;property id=&quot;20307&quot; value=&quot;738&quot;/&gt;&lt;/object&gt;&lt;object type=&quot;3&quot; unique_id=&quot;17975&quot;&gt;&lt;property id=&quot;20148&quot; value=&quot;5&quot;/&gt;&lt;property id=&quot;20300&quot; value=&quot;Slide 29 - &amp;quot;Final Quiz&amp;quot;&quot;/&gt;&lt;property id=&quot;20307&quot; value=&quot;740&quot;/&gt;&lt;/object&gt;&lt;object type=&quot;3&quot; unique_id=&quot;17976&quot;&gt;&lt;property id=&quot;20148&quot; value=&quot;5&quot;/&gt;&lt;property id=&quot;20300&quot; value=&quot;Slide 30 - &amp;quot;Final Quiz&amp;quot;&quot;/&gt;&lt;property id=&quot;20307&quot; value=&quot;745&quot;/&gt;&lt;/object&gt;&lt;object type=&quot;3&quot; unique_id=&quot;17977&quot;&gt;&lt;property id=&quot;20148&quot; value=&quot;5&quot;/&gt;&lt;property id=&quot;20300&quot; value=&quot;Slide 31 - &amp;quot;Final Quiz&amp;quot;&quot;/&gt;&lt;property id=&quot;20307&quot; value=&quot;747&quot;/&gt;&lt;/object&gt;&lt;object type=&quot;3&quot; unique_id=&quot;17978&quot;&gt;&lt;property id=&quot;20148&quot; value=&quot;5&quot;/&gt;&lt;property id=&quot;20300&quot; value=&quot;Slide 32&quot;/&gt;&lt;property id=&quot;20307&quot; value=&quot;748&quot;/&gt;&lt;/object&gt;&lt;object type=&quot;3&quot; unique_id=&quot;18252&quot;&gt;&lt;property id=&quot;20148&quot; value=&quot;5&quot;/&gt;&lt;property id=&quot;20300&quot; value=&quot;Slide 4 - &amp;quot;Introduction &amp;quot;&quot;/&gt;&lt;property id=&quot;20307&quot; value=&quot;759&quot;/&gt;&lt;/object&gt;&lt;/object&gt;&lt;object type=&quot;8&quot; unique_id=&quot;10199&quot;&gt;&lt;/object&gt;&lt;/object&gt;&lt;/database&gt;"/>
  <p:tag name="SECTOMILLISECCONVERTED" val="1"/>
</p:tagLst>
</file>

<file path=ppt/theme/theme1.xml><?xml version="1.0" encoding="utf-8"?>
<a:theme xmlns:a="http://schemas.openxmlformats.org/drawingml/2006/main" name="Office Theme">
  <a:themeElements>
    <a:clrScheme name="ecolab_final">
      <a:dk1>
        <a:srgbClr val="6C6D72"/>
      </a:dk1>
      <a:lt1>
        <a:srgbClr val="FFFFFF"/>
      </a:lt1>
      <a:dk2>
        <a:srgbClr val="0075C9"/>
      </a:dk2>
      <a:lt2>
        <a:srgbClr val="BABBBE"/>
      </a:lt2>
      <a:accent1>
        <a:srgbClr val="60A50F"/>
      </a:accent1>
      <a:accent2>
        <a:srgbClr val="005A83"/>
      </a:accent2>
      <a:accent3>
        <a:srgbClr val="51BCEC"/>
      </a:accent3>
      <a:accent4>
        <a:srgbClr val="EC3A43"/>
      </a:accent4>
      <a:accent5>
        <a:srgbClr val="F4901C"/>
      </a:accent5>
      <a:accent6>
        <a:srgbClr val="026128"/>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8057BCC9FF34429D99D047EA1CB3BC" ma:contentTypeVersion="0" ma:contentTypeDescription="Create a new document." ma:contentTypeScope="" ma:versionID="a30113e9c4b3369979cd859cebad1605">
  <xsd:schema xmlns:xsd="http://www.w3.org/2001/XMLSchema" xmlns:xs="http://www.w3.org/2001/XMLSchema" xmlns:p="http://schemas.microsoft.com/office/2006/metadata/properties" targetNamespace="http://schemas.microsoft.com/office/2006/metadata/properties" ma:root="true" ma:fieldsID="6a8898fd043fd830b20f0b6098ebec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227AD65-BDC3-4BB8-9F68-828E68B75416}"/>
</file>

<file path=customXml/itemProps2.xml><?xml version="1.0" encoding="utf-8"?>
<ds:datastoreItem xmlns:ds="http://schemas.openxmlformats.org/officeDocument/2006/customXml" ds:itemID="{5E2220DA-5694-4572-89C4-CC34734BABF7}">
  <ds:schemaRefs>
    <ds:schemaRef ds:uri="http://schemas.microsoft.com/office/2006/metadata/properties"/>
    <ds:schemaRef ds:uri="http://schemas.microsoft.com/office/infopath/2007/PartnerControls"/>
    <ds:schemaRef ds:uri="a5440be3-63d3-4272-9374-c186defcc6fb"/>
  </ds:schemaRefs>
</ds:datastoreItem>
</file>

<file path=customXml/itemProps3.xml><?xml version="1.0" encoding="utf-8"?>
<ds:datastoreItem xmlns:ds="http://schemas.openxmlformats.org/officeDocument/2006/customXml" ds:itemID="{FF0E7D00-8F8B-4990-B313-C6961085433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23442</TotalTime>
  <Words>8644</Words>
  <Application>Microsoft Office PowerPoint</Application>
  <PresentationFormat>Custom</PresentationFormat>
  <Paragraphs>716</Paragraphs>
  <Slides>76</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76</vt:i4>
      </vt:variant>
    </vt:vector>
  </HeadingPairs>
  <TitlesOfParts>
    <vt:vector size="87" baseType="lpstr">
      <vt:lpstr>Arial</vt:lpstr>
      <vt:lpstr>Arial Black</vt:lpstr>
      <vt:lpstr>Calibri</vt:lpstr>
      <vt:lpstr>Calibri Light</vt:lpstr>
      <vt:lpstr>Comic Sans MS</vt:lpstr>
      <vt:lpstr>Courier New</vt:lpstr>
      <vt:lpstr>Lato</vt:lpstr>
      <vt:lpstr>Verdana</vt:lpstr>
      <vt:lpstr>Wingdings</vt:lpstr>
      <vt:lpstr>Wingdings 2</vt:lpstr>
      <vt:lpstr>Office Theme</vt:lpstr>
      <vt:lpstr>PowerPoint Presentation</vt:lpstr>
      <vt:lpstr>Learning Objectives</vt:lpstr>
      <vt:lpstr>Learning Objectives</vt:lpstr>
      <vt:lpstr>Course Topics</vt:lpstr>
      <vt:lpstr>Course Topics</vt:lpstr>
      <vt:lpstr>Understanding Anti-Corruption and Bribery Laws</vt:lpstr>
      <vt:lpstr>Understanding Anti-Corruption and Bribery Laws</vt:lpstr>
      <vt:lpstr>Understanding Anti-Corruption and Bribery Laws</vt:lpstr>
      <vt:lpstr>Understanding Anti-Corruption and Bribery Laws</vt:lpstr>
      <vt:lpstr>Understanding Anti-Corruption and Bribery Laws</vt:lpstr>
      <vt:lpstr>A Little Help from a Friend</vt:lpstr>
      <vt:lpstr>A Little Help from a Friend</vt:lpstr>
      <vt:lpstr>A Little Help from a Friend</vt:lpstr>
      <vt:lpstr>Course Topics</vt:lpstr>
      <vt:lpstr>Introduction</vt:lpstr>
      <vt:lpstr>Anything of Value</vt:lpstr>
      <vt:lpstr>Summer Internship</vt:lpstr>
      <vt:lpstr>Government Employee</vt:lpstr>
      <vt:lpstr>Government Employee</vt:lpstr>
      <vt:lpstr>Government Employee</vt:lpstr>
      <vt:lpstr>Travel Troubles</vt:lpstr>
      <vt:lpstr>Lunchtime Inspection </vt:lpstr>
      <vt:lpstr>Improper Business Advantage</vt:lpstr>
      <vt:lpstr>More Sales</vt:lpstr>
      <vt:lpstr>Bribes and Kickbacks</vt:lpstr>
      <vt:lpstr>Facilitation Payments</vt:lpstr>
      <vt:lpstr>Facilitation Payments</vt:lpstr>
      <vt:lpstr>Facilitation Payments</vt:lpstr>
      <vt:lpstr>Facilitation Payments</vt:lpstr>
      <vt:lpstr>Speedy Business</vt:lpstr>
      <vt:lpstr>Gifts, Travel, Meals, Entertainment</vt:lpstr>
      <vt:lpstr>Gifts, Travel, Meals, Entertainment</vt:lpstr>
      <vt:lpstr>Gifts, Travel, Meals, Entertainment</vt:lpstr>
      <vt:lpstr>Gifts, Travel, Meals, Entertainment</vt:lpstr>
      <vt:lpstr>Gifts, Travel, Meals, Entertainment</vt:lpstr>
      <vt:lpstr>Gifts, Travel, Meals, Entertainment</vt:lpstr>
      <vt:lpstr>Fun in the City</vt:lpstr>
      <vt:lpstr>Family Time</vt:lpstr>
      <vt:lpstr>Sponsorship and Donations</vt:lpstr>
      <vt:lpstr>Sponsorship and Donations</vt:lpstr>
      <vt:lpstr>Sponsorship and Donations</vt:lpstr>
      <vt:lpstr>A Worthy Cause</vt:lpstr>
      <vt:lpstr>Books and Records</vt:lpstr>
      <vt:lpstr>Third Parties</vt:lpstr>
      <vt:lpstr>Check Your Knowledge</vt:lpstr>
      <vt:lpstr>Check Your Knowledge</vt:lpstr>
      <vt:lpstr>Check Your Knowledge</vt:lpstr>
      <vt:lpstr>Check Your Knowledge</vt:lpstr>
      <vt:lpstr>Check Your Knowledge</vt:lpstr>
      <vt:lpstr>Check Your Knowledge</vt:lpstr>
      <vt:lpstr>Check Your Knowledge</vt:lpstr>
      <vt:lpstr>Check Your Knowledge</vt:lpstr>
      <vt:lpstr>Check Your Knowledge</vt:lpstr>
      <vt:lpstr>Check Your Knowledge</vt:lpstr>
      <vt:lpstr>Check Your Knowledge</vt:lpstr>
      <vt:lpstr>Course Topics</vt:lpstr>
      <vt:lpstr>Use of Third Parties, including Third Party Intermediaries</vt:lpstr>
      <vt:lpstr>Use of Third-Party, including Intermediary Due Diligence</vt:lpstr>
      <vt:lpstr>Intermediary Due Diligence: Risk Profiles</vt:lpstr>
      <vt:lpstr>Books and Records</vt:lpstr>
      <vt:lpstr>Books and Records</vt:lpstr>
      <vt:lpstr>Books and Records</vt:lpstr>
      <vt:lpstr>Export Controls</vt:lpstr>
      <vt:lpstr>Check Your Knowledge</vt:lpstr>
      <vt:lpstr>Check Your Knowledge</vt:lpstr>
      <vt:lpstr>Check Your Knowledge</vt:lpstr>
      <vt:lpstr>Check Your Knowledge</vt:lpstr>
      <vt:lpstr>Check Your Knowledge</vt:lpstr>
      <vt:lpstr>Check Your Knowledge</vt:lpstr>
      <vt:lpstr>Check Your Knowledge</vt:lpstr>
      <vt:lpstr>Course Topics</vt:lpstr>
      <vt:lpstr>Questions and Concerns</vt:lpstr>
      <vt:lpstr>Non-Compliance</vt:lpstr>
      <vt:lpstr>Course Topics</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B.Susmitha Reddy</dc:creator>
  <cp:lastModifiedBy>Nazmeen</cp:lastModifiedBy>
  <cp:revision>2990</cp:revision>
  <dcterms:created xsi:type="dcterms:W3CDTF">2017-09-21T06:25:38Z</dcterms:created>
  <dcterms:modified xsi:type="dcterms:W3CDTF">2020-10-12T06:36:23Z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0x010100938057BCC9FF34429D99D047EA1CB3BC</vt:lpwstr>
  </property>
</Properties>
</file>